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14" r:id="rId2"/>
  </p:sldMasterIdLst>
  <p:notesMasterIdLst>
    <p:notesMasterId r:id="rId42"/>
  </p:notesMasterIdLst>
  <p:sldIdLst>
    <p:sldId id="256" r:id="rId3"/>
    <p:sldId id="257" r:id="rId4"/>
    <p:sldId id="281" r:id="rId5"/>
    <p:sldId id="266" r:id="rId6"/>
    <p:sldId id="270" r:id="rId7"/>
    <p:sldId id="260" r:id="rId8"/>
    <p:sldId id="263" r:id="rId9"/>
    <p:sldId id="261" r:id="rId10"/>
    <p:sldId id="308" r:id="rId11"/>
    <p:sldId id="315" r:id="rId12"/>
    <p:sldId id="316" r:id="rId13"/>
    <p:sldId id="262" r:id="rId14"/>
    <p:sldId id="318" r:id="rId15"/>
    <p:sldId id="319" r:id="rId16"/>
    <p:sldId id="320" r:id="rId17"/>
    <p:sldId id="322" r:id="rId18"/>
    <p:sldId id="321" r:id="rId19"/>
    <p:sldId id="323" r:id="rId20"/>
    <p:sldId id="324" r:id="rId21"/>
    <p:sldId id="325" r:id="rId22"/>
    <p:sldId id="326" r:id="rId23"/>
    <p:sldId id="317" r:id="rId24"/>
    <p:sldId id="327" r:id="rId25"/>
    <p:sldId id="331" r:id="rId26"/>
    <p:sldId id="332" r:id="rId27"/>
    <p:sldId id="333" r:id="rId28"/>
    <p:sldId id="329" r:id="rId29"/>
    <p:sldId id="330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2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8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6039-EEB1-4AE5-96D9-F98D077DB06D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9D0E6-FB69-469C-925F-077F20EB71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38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8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CD4D-8850-415D-9AB4-7D56D2DDE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5B499-D986-4126-8F10-833DACD97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41DA-AC00-46CB-9E43-9EDEE113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BE6F-0A9A-496C-9D03-A5528FDD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984C-2E72-4255-9BA0-EC09DC0C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6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FAC-81BE-4140-B129-B9A86F1D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27BC-1955-4E7F-B9C4-6A4C5A7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4063-C711-4AA9-BB69-BE004498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31D5-DD49-42C6-80AA-5DA30BD1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FF05-ECED-460C-BD1D-2B3722D1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93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CD9C-D98D-4308-A647-97D497B3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80562-B55B-4F0B-A1EC-E983F2D22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60B8F-C97B-4C41-B290-9770687E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2F2F3-DE33-43B9-ADF2-5155528C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67752-08C1-413F-AEBD-BCE8E065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9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3046-4F91-45FE-9A50-A8601AD5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A473-F8CC-4D20-BD70-D795C9426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FCE-74AB-4656-8406-5C3EEC0D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6BE4F-D2A6-420A-9B2E-E8F0232A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5BCD-1FDF-43E1-B870-CAF87B46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B2179-F5B7-4427-B9C6-0DBF907F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2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57C7-D2F1-480A-B187-49C806D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48A40-10DB-4A58-AF07-7856229A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A5621-0F13-4A23-8AC1-DF396367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71F05-8EE5-44C8-89BB-CC0D75F6B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54A3-8470-467E-8E0E-E3697D9A4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5DDA2-F86B-4729-A46B-7CCECA2C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5B812-2D69-460F-AA57-90E37348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57B8D-75D2-4197-BD6D-EB16CFA5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61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B32B-19BA-42EB-84BA-544CE8E5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938B8-9235-4E9F-AFEE-D460B1A4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9338-AC7E-4A19-B025-1AFD3AC6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EF4D-5ACE-42B5-869F-F807C2A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1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2D1EC-EE94-4030-985E-BBBC7F29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74361-ACC5-4128-9387-74BB0D7C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8379-7C73-4574-99F4-2B249608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8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8224-50AC-492D-B614-F3ACB09D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E61C-94D3-4316-8C63-A957A9D4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0D52D-E4E3-47CF-949A-BC676DF1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366BA-41FC-42E7-92D2-698E79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DD6EC-88C8-4F65-A2D6-4FA56179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13699-F42B-4B16-97A7-47DDEADB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38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48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2653-9ECD-42B6-B40D-83352510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73B01-EBAC-493F-B950-084AF2720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DD1AC-0B5F-42F1-BB6C-A4DC418E3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7BDC9-75BF-4556-8A4A-2608514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4080-C5CD-4FF3-8378-0E04607C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DD57-2E0B-46D2-986D-9E0276F2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32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B1D-5FCA-4680-B412-6ED16F4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82DFA-C2E3-4487-BD19-B8F754600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2ABC6-23ED-4025-B055-0D26E881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4A07-5C10-42E5-82CC-4095E78F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1A8DC-0DDA-4E0B-BFDB-4B500E97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45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448A-98CD-41C8-BA19-8A45C7C3A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7DD20-B64D-4CE8-9F6B-B4403610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49E7-9678-4A03-BA8F-6FF2F7D4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7A07-90D5-4FB2-AB05-EAC74B52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B47F-75D1-4AE6-B1BE-50B10A43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3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58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3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72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2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F31F2-675E-4258-8328-0E74883F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C87ED-9C12-44B7-8564-E75C4EF2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B1D5-D58C-478E-8845-0CF865C18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AB63-CB23-4DC8-B548-EDF8302AD2F4}" type="datetimeFigureOut">
              <a:rPr lang="en-GB" smtClean="0"/>
              <a:t>22/11/2020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BC64-EBE8-4E3E-B990-5EA8C248A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1C14-DDB4-49A7-B65A-1C5B4058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7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towardsdatascience.com/mcculloch-pitts-model-5fdf65ac5dd1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edium.com/@jayeshbahire/the-xor-problem-in-neural-networks-50006411840b#:~:text=The%20XOr%2C%20or%20%E2%80%9Cexclusive%20or,value%20if%20they%20are%20equal.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and AI Stream</a:t>
            </a:r>
          </a:p>
        </p:txBody>
      </p:sp>
      <p:sp>
        <p:nvSpPr>
          <p:cNvPr id="56" name="Arc 25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Roohi</a:t>
            </a:r>
            <a:r>
              <a:rPr lang="en-GB" dirty="0">
                <a:solidFill>
                  <a:schemeClr val="bg1"/>
                </a:solidFill>
              </a:rPr>
              <a:t> Banu</a:t>
            </a:r>
          </a:p>
          <a:p>
            <a:r>
              <a:rPr lang="en-GB" dirty="0">
                <a:solidFill>
                  <a:schemeClr val="bg1"/>
                </a:solidFill>
              </a:rPr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89349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4FB31-47D6-4D73-B262-54204A42ED0F}"/>
              </a:ext>
            </a:extLst>
          </p:cNvPr>
          <p:cNvSpPr txBox="1"/>
          <p:nvPr/>
        </p:nvSpPr>
        <p:spPr>
          <a:xfrm>
            <a:off x="-1" y="523220"/>
            <a:ext cx="6370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dirty="0">
                <a:solidFill>
                  <a:srgbClr val="00B0F0"/>
                </a:solidFill>
                <a:effectLst/>
                <a:latin typeface="charter"/>
              </a:rPr>
              <a:t>Estimating Logistic Regression Coefficients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984AB07-AE51-4B21-A20D-151B287D2445}"/>
              </a:ext>
            </a:extLst>
          </p:cNvPr>
          <p:cNvSpPr txBox="1"/>
          <p:nvPr/>
        </p:nvSpPr>
        <p:spPr>
          <a:xfrm>
            <a:off x="-1" y="113877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Model: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D2ACB7-EA63-4829-89B7-66F9C6B3B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275" y="523220"/>
            <a:ext cx="64674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plementing a Logistic Regression Model from Scratch with PyTorch | by  elvis | dair.ai | Medium">
            <a:extLst>
              <a:ext uri="{FF2B5EF4-FFF2-40B4-BE49-F238E27FC236}">
                <a16:creationId xmlns:a16="http://schemas.microsoft.com/office/drawing/2014/main" id="{BC05ACF0-7653-4B74-B1FB-D67F29FAE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74" y="3648731"/>
            <a:ext cx="5591876" cy="29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istic Regression: A Simplified Approach Using Python | LaptrinhX">
            <a:extLst>
              <a:ext uri="{FF2B5EF4-FFF2-40B4-BE49-F238E27FC236}">
                <a16:creationId xmlns:a16="http://schemas.microsoft.com/office/drawing/2014/main" id="{84DBB6F6-9738-4C87-9387-35166016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8" y="3766780"/>
            <a:ext cx="4215787" cy="26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99DBB7-7A41-4650-8B8F-BA96B42AC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00" y="1661993"/>
            <a:ext cx="3495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9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4FB31-47D6-4D73-B262-54204A42ED0F}"/>
              </a:ext>
            </a:extLst>
          </p:cNvPr>
          <p:cNvSpPr txBox="1"/>
          <p:nvPr/>
        </p:nvSpPr>
        <p:spPr>
          <a:xfrm>
            <a:off x="-1" y="523220"/>
            <a:ext cx="6370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dirty="0">
                <a:solidFill>
                  <a:srgbClr val="00B0F0"/>
                </a:solidFill>
                <a:effectLst/>
                <a:latin typeface="charter"/>
              </a:rPr>
              <a:t>Estimating Logistic Regression Coefficients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5AC0E-46FC-4979-A7BA-19578141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762124"/>
            <a:ext cx="10383054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1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Simple Perceptron/Neuron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09E9D-88E6-4752-8659-B9FB18C2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7" y="1196871"/>
            <a:ext cx="4552950" cy="3209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59364C-ECCD-49D9-9D7A-A7E27EFE6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23"/>
          <a:stretch/>
        </p:blipFill>
        <p:spPr>
          <a:xfrm>
            <a:off x="6812074" y="1194320"/>
            <a:ext cx="3705225" cy="2825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318CD-1EC9-4DD9-81C3-4DB7F7A5C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377" y="4287003"/>
            <a:ext cx="4229100" cy="201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21AD1-37B1-4DBC-86EC-DB8C1780F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43" y="2298597"/>
            <a:ext cx="364380" cy="2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Simple Perceptron/Neuron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1B068-3372-47C3-82F5-7676BE233B03}"/>
              </a:ext>
            </a:extLst>
          </p:cNvPr>
          <p:cNvSpPr txBox="1"/>
          <p:nvPr/>
        </p:nvSpPr>
        <p:spPr>
          <a:xfrm>
            <a:off x="457200" y="1514475"/>
            <a:ext cx="91027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Neural Networks are Series of Logistic Regressions put together in a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Number of Logistic Regression Units are Dependent on complexity of the task is being learnt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 the diagram below, how many neurons or perceptron do you see?</a:t>
            </a:r>
          </a:p>
        </p:txBody>
      </p:sp>
      <p:pic>
        <p:nvPicPr>
          <p:cNvPr id="6146" name="Picture 2" descr="Example of simple neural network defined by E : (x 1 , x 2 ) → y. |  Download Scientific Diagram">
            <a:extLst>
              <a:ext uri="{FF2B5EF4-FFF2-40B4-BE49-F238E27FC236}">
                <a16:creationId xmlns:a16="http://schemas.microsoft.com/office/drawing/2014/main" id="{4B4B9EB0-2138-489E-A495-15E405F3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461355"/>
            <a:ext cx="55149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5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Simple Perceptron/Neuron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1B068-3372-47C3-82F5-7676BE233B03}"/>
              </a:ext>
            </a:extLst>
          </p:cNvPr>
          <p:cNvSpPr txBox="1"/>
          <p:nvPr/>
        </p:nvSpPr>
        <p:spPr>
          <a:xfrm>
            <a:off x="457200" y="1514475"/>
            <a:ext cx="9561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Neural Networks are Series of Logistic Regressions put together in a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Number of Logistic Regression Units are Dependent on complexity of the task is being learnt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 the diagram below, how many </a:t>
            </a:r>
            <a:r>
              <a:rPr lang="en-GB" b="1" dirty="0">
                <a:solidFill>
                  <a:srgbClr val="0070C0"/>
                </a:solidFill>
              </a:rPr>
              <a:t>neurons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or </a:t>
            </a:r>
            <a:r>
              <a:rPr lang="en-GB" b="1" dirty="0">
                <a:solidFill>
                  <a:srgbClr val="0070C0"/>
                </a:solidFill>
              </a:rPr>
              <a:t>perceptron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or </a:t>
            </a:r>
            <a:r>
              <a:rPr lang="en-GB" b="1" dirty="0">
                <a:solidFill>
                  <a:srgbClr val="0070C0"/>
                </a:solidFill>
              </a:rPr>
              <a:t>Logistic Regression Units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do you see?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6CB9B-893E-46F2-BB32-E6DF899E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3470880"/>
            <a:ext cx="65627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3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he XOR Problem in Neural Networks. | by Jayesh Bapu Ahire | Medium">
            <a:extLst>
              <a:ext uri="{FF2B5EF4-FFF2-40B4-BE49-F238E27FC236}">
                <a16:creationId xmlns:a16="http://schemas.microsoft.com/office/drawing/2014/main" id="{0EAB5193-113D-470D-9927-8C0AB960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076325"/>
            <a:ext cx="42386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3BB06-089A-437D-BC74-6122581F2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4222492"/>
            <a:ext cx="2762250" cy="23526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E14D1F-36C1-461D-9CB5-33EA0762F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7592"/>
              </p:ext>
            </p:extLst>
          </p:nvPr>
        </p:nvGraphicFramePr>
        <p:xfrm>
          <a:off x="5184775" y="1296769"/>
          <a:ext cx="6721475" cy="1642011"/>
        </p:xfrm>
        <a:graphic>
          <a:graphicData uri="http://schemas.openxmlformats.org/drawingml/2006/table">
            <a:tbl>
              <a:tblPr/>
              <a:tblGrid>
                <a:gridCol w="703438">
                  <a:extLst>
                    <a:ext uri="{9D8B030D-6E8A-4147-A177-3AD203B41FA5}">
                      <a16:colId xmlns:a16="http://schemas.microsoft.com/office/drawing/2014/main" val="2630098265"/>
                    </a:ext>
                  </a:extLst>
                </a:gridCol>
                <a:gridCol w="703438">
                  <a:extLst>
                    <a:ext uri="{9D8B030D-6E8A-4147-A177-3AD203B41FA5}">
                      <a16:colId xmlns:a16="http://schemas.microsoft.com/office/drawing/2014/main" val="1202403390"/>
                    </a:ext>
                  </a:extLst>
                </a:gridCol>
                <a:gridCol w="703438">
                  <a:extLst>
                    <a:ext uri="{9D8B030D-6E8A-4147-A177-3AD203B41FA5}">
                      <a16:colId xmlns:a16="http://schemas.microsoft.com/office/drawing/2014/main" val="620242965"/>
                    </a:ext>
                  </a:extLst>
                </a:gridCol>
                <a:gridCol w="703438">
                  <a:extLst>
                    <a:ext uri="{9D8B030D-6E8A-4147-A177-3AD203B41FA5}">
                      <a16:colId xmlns:a16="http://schemas.microsoft.com/office/drawing/2014/main" val="496214425"/>
                    </a:ext>
                  </a:extLst>
                </a:gridCol>
                <a:gridCol w="703438">
                  <a:extLst>
                    <a:ext uri="{9D8B030D-6E8A-4147-A177-3AD203B41FA5}">
                      <a16:colId xmlns:a16="http://schemas.microsoft.com/office/drawing/2014/main" val="978571671"/>
                    </a:ext>
                  </a:extLst>
                </a:gridCol>
                <a:gridCol w="1423110">
                  <a:extLst>
                    <a:ext uri="{9D8B030D-6E8A-4147-A177-3AD203B41FA5}">
                      <a16:colId xmlns:a16="http://schemas.microsoft.com/office/drawing/2014/main" val="3673073348"/>
                    </a:ext>
                  </a:extLst>
                </a:gridCol>
                <a:gridCol w="1104457">
                  <a:extLst>
                    <a:ext uri="{9D8B030D-6E8A-4147-A177-3AD203B41FA5}">
                      <a16:colId xmlns:a16="http://schemas.microsoft.com/office/drawing/2014/main" val="2081311824"/>
                    </a:ext>
                  </a:extLst>
                </a:gridCol>
                <a:gridCol w="676718">
                  <a:extLst>
                    <a:ext uri="{9D8B030D-6E8A-4147-A177-3AD203B41FA5}">
                      <a16:colId xmlns:a16="http://schemas.microsoft.com/office/drawing/2014/main" val="335342370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 Gate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x1*w1+x2*w2+b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1/(1+exp(-x))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9478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sum(X)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sig(X)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 (output)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039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0737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560022"/>
                  </a:ext>
                </a:extLst>
              </a:tr>
              <a:tr h="269141"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071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2351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6FFA20-7611-4918-B83C-FD666CA004EF}"/>
              </a:ext>
            </a:extLst>
          </p:cNvPr>
          <p:cNvSpPr txBox="1"/>
          <p:nvPr/>
        </p:nvSpPr>
        <p:spPr>
          <a:xfrm>
            <a:off x="5819775" y="3429000"/>
            <a:ext cx="540885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inputs x1=1, x2=2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Sum(x) = w1*x1 + w2*x2 + bias = 1*1.5 + 1*1.5-1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Sigmoid(2) = 0.88 </a:t>
            </a:r>
          </a:p>
          <a:p>
            <a:r>
              <a:rPr lang="en-GB" dirty="0"/>
              <a:t>	which is &gt; 0.5, therefore output it </a:t>
            </a:r>
            <a:r>
              <a:rPr lang="en-GB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530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907586-3EF8-4C8E-A086-8B910C7C87A5}"/>
              </a:ext>
            </a:extLst>
          </p:cNvPr>
          <p:cNvCxnSpPr/>
          <p:nvPr/>
        </p:nvCxnSpPr>
        <p:spPr>
          <a:xfrm>
            <a:off x="3629025" y="1057275"/>
            <a:ext cx="0" cy="349567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95AF97-1CC4-4692-A1CE-609780BB09CB}"/>
              </a:ext>
            </a:extLst>
          </p:cNvPr>
          <p:cNvCxnSpPr>
            <a:cxnSpLocks/>
          </p:cNvCxnSpPr>
          <p:nvPr/>
        </p:nvCxnSpPr>
        <p:spPr>
          <a:xfrm flipV="1">
            <a:off x="3271837" y="4224338"/>
            <a:ext cx="599598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F86167-C41F-4CE7-92F3-827242B0973B}"/>
              </a:ext>
            </a:extLst>
          </p:cNvPr>
          <p:cNvSpPr txBox="1"/>
          <p:nvPr/>
        </p:nvSpPr>
        <p:spPr>
          <a:xfrm>
            <a:off x="3629025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57F32-DF8C-4824-946E-BF2D2A67FDA3}"/>
              </a:ext>
            </a:extLst>
          </p:cNvPr>
          <p:cNvSpPr txBox="1"/>
          <p:nvPr/>
        </p:nvSpPr>
        <p:spPr>
          <a:xfrm>
            <a:off x="6943725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BDD53-7603-4F2B-ACFF-22A8DD1BEC25}"/>
              </a:ext>
            </a:extLst>
          </p:cNvPr>
          <p:cNvSpPr txBox="1"/>
          <p:nvPr/>
        </p:nvSpPr>
        <p:spPr>
          <a:xfrm>
            <a:off x="3271837" y="152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17CAAF-484C-4B3E-979C-F6043EF42C56}"/>
              </a:ext>
            </a:extLst>
          </p:cNvPr>
          <p:cNvSpPr/>
          <p:nvPr/>
        </p:nvSpPr>
        <p:spPr>
          <a:xfrm>
            <a:off x="7132665" y="123414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6C45E1-DABF-461A-BD8D-9771D0CBBAE7}"/>
              </a:ext>
            </a:extLst>
          </p:cNvPr>
          <p:cNvSpPr/>
          <p:nvPr/>
        </p:nvSpPr>
        <p:spPr>
          <a:xfrm>
            <a:off x="7132666" y="427726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68501C-5E4E-4CF6-B778-9D2003CD8CF9}"/>
              </a:ext>
            </a:extLst>
          </p:cNvPr>
          <p:cNvSpPr/>
          <p:nvPr/>
        </p:nvSpPr>
        <p:spPr>
          <a:xfrm>
            <a:off x="3825931" y="123414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C46976-9CFF-483C-95CD-C3090FBD20CD}"/>
              </a:ext>
            </a:extLst>
          </p:cNvPr>
          <p:cNvSpPr/>
          <p:nvPr/>
        </p:nvSpPr>
        <p:spPr>
          <a:xfrm>
            <a:off x="3684528" y="427726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A7147C-B1C4-4A88-A85B-80005F48910E}"/>
              </a:ext>
            </a:extLst>
          </p:cNvPr>
          <p:cNvCxnSpPr/>
          <p:nvPr/>
        </p:nvCxnSpPr>
        <p:spPr>
          <a:xfrm>
            <a:off x="2676525" y="1706403"/>
            <a:ext cx="4918101" cy="455152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7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AND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218" name="Picture 2" descr="The XOR Problem in Neural Networks. | by Jayesh Bapu Ahire | Medium">
            <a:extLst>
              <a:ext uri="{FF2B5EF4-FFF2-40B4-BE49-F238E27FC236}">
                <a16:creationId xmlns:a16="http://schemas.microsoft.com/office/drawing/2014/main" id="{0EAB5193-113D-470D-9927-8C0AB9609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076325"/>
            <a:ext cx="42386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FFA20-7611-4918-B83C-FD666CA004EF}"/>
              </a:ext>
            </a:extLst>
          </p:cNvPr>
          <p:cNvSpPr txBox="1"/>
          <p:nvPr/>
        </p:nvSpPr>
        <p:spPr>
          <a:xfrm>
            <a:off x="5715000" y="3997049"/>
            <a:ext cx="547938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inputs x1=0, x2=1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Sum(x) = w1*x1 + w2*x2 + bias = 0*1 + 1*1-1.2 = -0.2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Sigmoid(-0.2) = 0.45</a:t>
            </a:r>
          </a:p>
          <a:p>
            <a:r>
              <a:rPr lang="en-GB" dirty="0"/>
              <a:t>	0.45 &lt; 0.5, therefore output it </a:t>
            </a:r>
            <a:r>
              <a:rPr lang="en-GB" sz="28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015F8-6746-4B6B-9DB9-A3A8A642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4204991"/>
            <a:ext cx="2543175" cy="2514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D1C6CC-1EDF-4A8D-A1BE-413D9DA4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37594"/>
              </p:ext>
            </p:extLst>
          </p:nvPr>
        </p:nvGraphicFramePr>
        <p:xfrm>
          <a:off x="5355551" y="1604279"/>
          <a:ext cx="6503073" cy="1988820"/>
        </p:xfrm>
        <a:graphic>
          <a:graphicData uri="http://schemas.openxmlformats.org/drawingml/2006/table">
            <a:tbl>
              <a:tblPr/>
              <a:tblGrid>
                <a:gridCol w="625546">
                  <a:extLst>
                    <a:ext uri="{9D8B030D-6E8A-4147-A177-3AD203B41FA5}">
                      <a16:colId xmlns:a16="http://schemas.microsoft.com/office/drawing/2014/main" val="1426045371"/>
                    </a:ext>
                  </a:extLst>
                </a:gridCol>
                <a:gridCol w="625546">
                  <a:extLst>
                    <a:ext uri="{9D8B030D-6E8A-4147-A177-3AD203B41FA5}">
                      <a16:colId xmlns:a16="http://schemas.microsoft.com/office/drawing/2014/main" val="813994606"/>
                    </a:ext>
                  </a:extLst>
                </a:gridCol>
                <a:gridCol w="476367">
                  <a:extLst>
                    <a:ext uri="{9D8B030D-6E8A-4147-A177-3AD203B41FA5}">
                      <a16:colId xmlns:a16="http://schemas.microsoft.com/office/drawing/2014/main" val="3686806285"/>
                    </a:ext>
                  </a:extLst>
                </a:gridCol>
                <a:gridCol w="774725">
                  <a:extLst>
                    <a:ext uri="{9D8B030D-6E8A-4147-A177-3AD203B41FA5}">
                      <a16:colId xmlns:a16="http://schemas.microsoft.com/office/drawing/2014/main" val="3739750845"/>
                    </a:ext>
                  </a:extLst>
                </a:gridCol>
                <a:gridCol w="505690">
                  <a:extLst>
                    <a:ext uri="{9D8B030D-6E8A-4147-A177-3AD203B41FA5}">
                      <a16:colId xmlns:a16="http://schemas.microsoft.com/office/drawing/2014/main" val="488027925"/>
                    </a:ext>
                  </a:extLst>
                </a:gridCol>
                <a:gridCol w="1602962">
                  <a:extLst>
                    <a:ext uri="{9D8B030D-6E8A-4147-A177-3AD203B41FA5}">
                      <a16:colId xmlns:a16="http://schemas.microsoft.com/office/drawing/2014/main" val="2819055447"/>
                    </a:ext>
                  </a:extLst>
                </a:gridCol>
                <a:gridCol w="1092138">
                  <a:extLst>
                    <a:ext uri="{9D8B030D-6E8A-4147-A177-3AD203B41FA5}">
                      <a16:colId xmlns:a16="http://schemas.microsoft.com/office/drawing/2014/main" val="528956405"/>
                    </a:ext>
                  </a:extLst>
                </a:gridCol>
                <a:gridCol w="800099">
                  <a:extLst>
                    <a:ext uri="{9D8B030D-6E8A-4147-A177-3AD203B41FA5}">
                      <a16:colId xmlns:a16="http://schemas.microsoft.com/office/drawing/2014/main" val="307880303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Gate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x1*w1+x2*w2+b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1/(1+exp(-x))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38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sum(X)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sig(X)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 (output)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474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2319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936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193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3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3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AND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907586-3EF8-4C8E-A086-8B910C7C87A5}"/>
              </a:ext>
            </a:extLst>
          </p:cNvPr>
          <p:cNvCxnSpPr/>
          <p:nvPr/>
        </p:nvCxnSpPr>
        <p:spPr>
          <a:xfrm>
            <a:off x="3629025" y="1057275"/>
            <a:ext cx="0" cy="349567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95AF97-1CC4-4692-A1CE-609780BB09CB}"/>
              </a:ext>
            </a:extLst>
          </p:cNvPr>
          <p:cNvCxnSpPr>
            <a:cxnSpLocks/>
          </p:cNvCxnSpPr>
          <p:nvPr/>
        </p:nvCxnSpPr>
        <p:spPr>
          <a:xfrm flipV="1">
            <a:off x="3271837" y="4224338"/>
            <a:ext cx="599598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F86167-C41F-4CE7-92F3-827242B0973B}"/>
              </a:ext>
            </a:extLst>
          </p:cNvPr>
          <p:cNvSpPr txBox="1"/>
          <p:nvPr/>
        </p:nvSpPr>
        <p:spPr>
          <a:xfrm>
            <a:off x="3629025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57F32-DF8C-4824-946E-BF2D2A67FDA3}"/>
              </a:ext>
            </a:extLst>
          </p:cNvPr>
          <p:cNvSpPr txBox="1"/>
          <p:nvPr/>
        </p:nvSpPr>
        <p:spPr>
          <a:xfrm>
            <a:off x="6943725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BDD53-7603-4F2B-ACFF-22A8DD1BEC25}"/>
              </a:ext>
            </a:extLst>
          </p:cNvPr>
          <p:cNvSpPr txBox="1"/>
          <p:nvPr/>
        </p:nvSpPr>
        <p:spPr>
          <a:xfrm>
            <a:off x="3271837" y="152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17CAAF-484C-4B3E-979C-F6043EF42C56}"/>
              </a:ext>
            </a:extLst>
          </p:cNvPr>
          <p:cNvSpPr/>
          <p:nvPr/>
        </p:nvSpPr>
        <p:spPr>
          <a:xfrm>
            <a:off x="7132665" y="123414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6C45E1-DABF-461A-BD8D-9771D0CBBAE7}"/>
              </a:ext>
            </a:extLst>
          </p:cNvPr>
          <p:cNvSpPr/>
          <p:nvPr/>
        </p:nvSpPr>
        <p:spPr>
          <a:xfrm>
            <a:off x="7132666" y="427726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68501C-5E4E-4CF6-B778-9D2003CD8CF9}"/>
              </a:ext>
            </a:extLst>
          </p:cNvPr>
          <p:cNvSpPr/>
          <p:nvPr/>
        </p:nvSpPr>
        <p:spPr>
          <a:xfrm>
            <a:off x="3825931" y="123414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C46976-9CFF-483C-95CD-C3090FBD20CD}"/>
              </a:ext>
            </a:extLst>
          </p:cNvPr>
          <p:cNvSpPr/>
          <p:nvPr/>
        </p:nvSpPr>
        <p:spPr>
          <a:xfrm>
            <a:off x="3684528" y="427726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A7147C-B1C4-4A88-A85B-80005F48910E}"/>
              </a:ext>
            </a:extLst>
          </p:cNvPr>
          <p:cNvCxnSpPr/>
          <p:nvPr/>
        </p:nvCxnSpPr>
        <p:spPr>
          <a:xfrm>
            <a:off x="4749854" y="753963"/>
            <a:ext cx="4918101" cy="455152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75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907586-3EF8-4C8E-A086-8B910C7C87A5}"/>
              </a:ext>
            </a:extLst>
          </p:cNvPr>
          <p:cNvCxnSpPr/>
          <p:nvPr/>
        </p:nvCxnSpPr>
        <p:spPr>
          <a:xfrm>
            <a:off x="6305550" y="1057275"/>
            <a:ext cx="0" cy="349567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95AF97-1CC4-4692-A1CE-609780BB09CB}"/>
              </a:ext>
            </a:extLst>
          </p:cNvPr>
          <p:cNvCxnSpPr>
            <a:cxnSpLocks/>
          </p:cNvCxnSpPr>
          <p:nvPr/>
        </p:nvCxnSpPr>
        <p:spPr>
          <a:xfrm flipV="1">
            <a:off x="5948362" y="4224338"/>
            <a:ext cx="599598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F86167-C41F-4CE7-92F3-827242B0973B}"/>
              </a:ext>
            </a:extLst>
          </p:cNvPr>
          <p:cNvSpPr txBox="1"/>
          <p:nvPr/>
        </p:nvSpPr>
        <p:spPr>
          <a:xfrm>
            <a:off x="6305550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57F32-DF8C-4824-946E-BF2D2A67FDA3}"/>
              </a:ext>
            </a:extLst>
          </p:cNvPr>
          <p:cNvSpPr txBox="1"/>
          <p:nvPr/>
        </p:nvSpPr>
        <p:spPr>
          <a:xfrm>
            <a:off x="9620250" y="49053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BDD53-7603-4F2B-ACFF-22A8DD1BEC25}"/>
              </a:ext>
            </a:extLst>
          </p:cNvPr>
          <p:cNvSpPr txBox="1"/>
          <p:nvPr/>
        </p:nvSpPr>
        <p:spPr>
          <a:xfrm>
            <a:off x="5948362" y="152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17CAAF-484C-4B3E-979C-F6043EF42C56}"/>
              </a:ext>
            </a:extLst>
          </p:cNvPr>
          <p:cNvSpPr/>
          <p:nvPr/>
        </p:nvSpPr>
        <p:spPr>
          <a:xfrm>
            <a:off x="9809190" y="123414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6C45E1-DABF-461A-BD8D-9771D0CBBAE7}"/>
              </a:ext>
            </a:extLst>
          </p:cNvPr>
          <p:cNvSpPr/>
          <p:nvPr/>
        </p:nvSpPr>
        <p:spPr>
          <a:xfrm>
            <a:off x="9809191" y="427726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68501C-5E4E-4CF6-B778-9D2003CD8CF9}"/>
              </a:ext>
            </a:extLst>
          </p:cNvPr>
          <p:cNvSpPr/>
          <p:nvPr/>
        </p:nvSpPr>
        <p:spPr>
          <a:xfrm>
            <a:off x="6502456" y="1234141"/>
            <a:ext cx="923923" cy="57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C46976-9CFF-483C-95CD-C3090FBD20CD}"/>
              </a:ext>
            </a:extLst>
          </p:cNvPr>
          <p:cNvSpPr/>
          <p:nvPr/>
        </p:nvSpPr>
        <p:spPr>
          <a:xfrm>
            <a:off x="6361053" y="4277261"/>
            <a:ext cx="923923" cy="575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A4268-A195-4B7D-B0A9-2EFBDE71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0" y="2133066"/>
            <a:ext cx="3086100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D59FEF-5C5A-4487-AFB6-BF158686AEDE}"/>
              </a:ext>
            </a:extLst>
          </p:cNvPr>
          <p:cNvSpPr txBox="1"/>
          <p:nvPr/>
        </p:nvSpPr>
        <p:spPr>
          <a:xfrm>
            <a:off x="145913" y="985808"/>
            <a:ext cx="526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you draw the boundary line separating out output classes 1 and 0?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68F222-22A5-4026-9E02-813047C5BF04}"/>
              </a:ext>
            </a:extLst>
          </p:cNvPr>
          <p:cNvCxnSpPr/>
          <p:nvPr/>
        </p:nvCxnSpPr>
        <p:spPr>
          <a:xfrm>
            <a:off x="6108645" y="2009775"/>
            <a:ext cx="2873430" cy="30861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ADC46B-87CA-4D91-85C1-B0B17F4CF8CC}"/>
              </a:ext>
            </a:extLst>
          </p:cNvPr>
          <p:cNvCxnSpPr>
            <a:cxnSpLocks/>
          </p:cNvCxnSpPr>
          <p:nvPr/>
        </p:nvCxnSpPr>
        <p:spPr>
          <a:xfrm flipH="1">
            <a:off x="5948362" y="935146"/>
            <a:ext cx="4081463" cy="345635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FD0FE2-8FE8-4FC0-8C3B-90D0380A6794}"/>
              </a:ext>
            </a:extLst>
          </p:cNvPr>
          <p:cNvCxnSpPr/>
          <p:nvPr/>
        </p:nvCxnSpPr>
        <p:spPr>
          <a:xfrm>
            <a:off x="9163050" y="666750"/>
            <a:ext cx="0" cy="522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9E51FD-E9B8-4CCB-A5E3-D3E38D7A3CBD}"/>
              </a:ext>
            </a:extLst>
          </p:cNvPr>
          <p:cNvCxnSpPr>
            <a:cxnSpLocks/>
          </p:cNvCxnSpPr>
          <p:nvPr/>
        </p:nvCxnSpPr>
        <p:spPr>
          <a:xfrm>
            <a:off x="5686425" y="1891069"/>
            <a:ext cx="5324475" cy="30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06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Day 2.</a:t>
            </a:r>
            <a:r>
              <a:rPr lang="en-US" sz="60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- AI, ML, DL &amp; RL </a:t>
            </a:r>
            <a:r>
              <a:rPr lang="en-US" sz="44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Roohi</a:t>
            </a:r>
            <a:r>
              <a:rPr lang="en-GB" dirty="0"/>
              <a:t> Banu</a:t>
            </a:r>
          </a:p>
          <a:p>
            <a:r>
              <a:rPr lang="en-GB" dirty="0"/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53143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A4268-A195-4B7D-B0A9-2EFBDE71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0" y="2133066"/>
            <a:ext cx="3086100" cy="17335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3FF4EC-2D14-40A3-A890-D74040299726}"/>
              </a:ext>
            </a:extLst>
          </p:cNvPr>
          <p:cNvSpPr/>
          <p:nvPr/>
        </p:nvSpPr>
        <p:spPr>
          <a:xfrm>
            <a:off x="7305675" y="838200"/>
            <a:ext cx="1409700" cy="49044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0" name="Picture 2" descr="Implementing the XOR Gate using Backpropagation in Neural Networks |  Preparing For GRE">
            <a:extLst>
              <a:ext uri="{FF2B5EF4-FFF2-40B4-BE49-F238E27FC236}">
                <a16:creationId xmlns:a16="http://schemas.microsoft.com/office/drawing/2014/main" id="{822849E0-10BE-4BA9-8462-E012684F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115375"/>
            <a:ext cx="517207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E9C49-8BFF-4955-87C5-CBA12D891A97}"/>
              </a:ext>
            </a:extLst>
          </p:cNvPr>
          <p:cNvSpPr txBox="1"/>
          <p:nvPr/>
        </p:nvSpPr>
        <p:spPr>
          <a:xfrm>
            <a:off x="7305675" y="6019800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421822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OR/AND/NOT Gate Derivations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78CE4-1FAD-4AE0-81BA-5330CB8A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12" y="589895"/>
            <a:ext cx="3362325" cy="6115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ED45D-C818-41B1-BC01-708784E3F280}"/>
              </a:ext>
            </a:extLst>
          </p:cNvPr>
          <p:cNvSpPr txBox="1"/>
          <p:nvPr/>
        </p:nvSpPr>
        <p:spPr>
          <a:xfrm>
            <a:off x="6510337" y="1726933"/>
            <a:ext cx="828675" cy="46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A9935-FF17-482C-8D34-88859B942CC2}"/>
              </a:ext>
            </a:extLst>
          </p:cNvPr>
          <p:cNvGrpSpPr/>
          <p:nvPr/>
        </p:nvGrpSpPr>
        <p:grpSpPr>
          <a:xfrm>
            <a:off x="1881046" y="2457592"/>
            <a:ext cx="3953016" cy="1942816"/>
            <a:chOff x="3609834" y="2454683"/>
            <a:chExt cx="3953016" cy="194281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8C4EE4-AC8D-44A7-8287-5584896BF77A}"/>
                </a:ext>
              </a:extLst>
            </p:cNvPr>
            <p:cNvSpPr/>
            <p:nvPr/>
          </p:nvSpPr>
          <p:spPr>
            <a:xfrm>
              <a:off x="5581649" y="2828924"/>
              <a:ext cx="1209675" cy="120967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EC6D2B-AE27-4A7C-9B16-03CEEE1F9BD7}"/>
                </a:ext>
              </a:extLst>
            </p:cNvPr>
            <p:cNvCxnSpPr>
              <a:cxnSpLocks/>
              <a:stCxn id="14" idx="0"/>
              <a:endCxn id="14" idx="4"/>
            </p:cNvCxnSpPr>
            <p:nvPr/>
          </p:nvCxnSpPr>
          <p:spPr>
            <a:xfrm>
              <a:off x="6186487" y="2828924"/>
              <a:ext cx="0" cy="1209675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73A22E-990D-4DF3-B1CC-825AE8252994}"/>
                </a:ext>
              </a:extLst>
            </p:cNvPr>
            <p:cNvSpPr txBox="1"/>
            <p:nvPr/>
          </p:nvSpPr>
          <p:spPr>
            <a:xfrm>
              <a:off x="5687632" y="3088431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∑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2C666A-8DD6-4AD1-A40A-B3ED6F82D57C}"/>
                </a:ext>
              </a:extLst>
            </p:cNvPr>
            <p:cNvSpPr txBox="1"/>
            <p:nvPr/>
          </p:nvSpPr>
          <p:spPr>
            <a:xfrm>
              <a:off x="6972741" y="2828924"/>
              <a:ext cx="421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7030A0"/>
                  </a:solidFill>
                </a:rPr>
                <a:t>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9E0582-CA54-4A75-B6F9-F0EE2AD946A5}"/>
                </a:ext>
              </a:extLst>
            </p:cNvPr>
            <p:cNvSpPr txBox="1"/>
            <p:nvPr/>
          </p:nvSpPr>
          <p:spPr>
            <a:xfrm>
              <a:off x="5250506" y="2770971"/>
              <a:ext cx="274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ED79C6-55A4-44A3-918D-9888CA61334C}"/>
                </a:ext>
              </a:extLst>
            </p:cNvPr>
            <p:cNvSpPr txBox="1"/>
            <p:nvPr/>
          </p:nvSpPr>
          <p:spPr>
            <a:xfrm>
              <a:off x="6277859" y="3140303"/>
              <a:ext cx="390521" cy="532903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σ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ECF1D5-F929-48C5-9907-6F3B8468DD31}"/>
                </a:ext>
              </a:extLst>
            </p:cNvPr>
            <p:cNvCxnSpPr/>
            <p:nvPr/>
          </p:nvCxnSpPr>
          <p:spPr>
            <a:xfrm>
              <a:off x="4010025" y="2824015"/>
              <a:ext cx="1581590" cy="52322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AD7ED0-35AF-475C-82BB-7E70D38A9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9550" y="3533446"/>
              <a:ext cx="1571624" cy="5631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A07453B-1C2B-4D65-B2D3-DF824BC581D8}"/>
                </a:ext>
              </a:extLst>
            </p:cNvPr>
            <p:cNvCxnSpPr>
              <a:stCxn id="14" idx="6"/>
            </p:cNvCxnSpPr>
            <p:nvPr/>
          </p:nvCxnSpPr>
          <p:spPr>
            <a:xfrm flipV="1">
              <a:off x="6791324" y="3429000"/>
              <a:ext cx="771526" cy="47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F0A4CC-BB6F-43D1-BE95-41FFC65848C6}"/>
                </a:ext>
              </a:extLst>
            </p:cNvPr>
            <p:cNvSpPr txBox="1"/>
            <p:nvPr/>
          </p:nvSpPr>
          <p:spPr>
            <a:xfrm>
              <a:off x="3609834" y="245468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32D89A-6B95-4BA7-B85A-D87CEBDCF347}"/>
                </a:ext>
              </a:extLst>
            </p:cNvPr>
            <p:cNvSpPr txBox="1"/>
            <p:nvPr/>
          </p:nvSpPr>
          <p:spPr>
            <a:xfrm>
              <a:off x="3618478" y="402816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00EA52-20F8-4D2B-B356-F9A12601C8AB}"/>
                </a:ext>
              </a:extLst>
            </p:cNvPr>
            <p:cNvSpPr txBox="1"/>
            <p:nvPr/>
          </p:nvSpPr>
          <p:spPr>
            <a:xfrm>
              <a:off x="4500933" y="261282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AD94B0-E4CF-4B03-89D4-A48028CAD58A}"/>
                </a:ext>
              </a:extLst>
            </p:cNvPr>
            <p:cNvSpPr txBox="1"/>
            <p:nvPr/>
          </p:nvSpPr>
          <p:spPr>
            <a:xfrm>
              <a:off x="4614422" y="391188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w2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04E86C-318C-45F1-9950-2B1811CF1FF2}"/>
              </a:ext>
            </a:extLst>
          </p:cNvPr>
          <p:cNvCxnSpPr>
            <a:cxnSpLocks/>
          </p:cNvCxnSpPr>
          <p:nvPr/>
        </p:nvCxnSpPr>
        <p:spPr>
          <a:xfrm>
            <a:off x="4295774" y="1793608"/>
            <a:ext cx="0" cy="1104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61EC41-2159-47F2-8337-8D10F062FD21}"/>
              </a:ext>
            </a:extLst>
          </p:cNvPr>
          <p:cNvSpPr txBox="1"/>
          <p:nvPr/>
        </p:nvSpPr>
        <p:spPr>
          <a:xfrm>
            <a:off x="3958844" y="16426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24194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Oval 16384">
            <a:extLst>
              <a:ext uri="{FF2B5EF4-FFF2-40B4-BE49-F238E27FC236}">
                <a16:creationId xmlns:a16="http://schemas.microsoft.com/office/drawing/2014/main" id="{2F12A837-8817-4BFD-98FA-CEA5BB21FDBF}"/>
              </a:ext>
            </a:extLst>
          </p:cNvPr>
          <p:cNvSpPr/>
          <p:nvPr/>
        </p:nvSpPr>
        <p:spPr>
          <a:xfrm>
            <a:off x="3914775" y="2095500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2FD095-8729-4A0A-9650-4BE7AC6744CD}"/>
              </a:ext>
            </a:extLst>
          </p:cNvPr>
          <p:cNvSpPr/>
          <p:nvPr/>
        </p:nvSpPr>
        <p:spPr>
          <a:xfrm>
            <a:off x="3914775" y="3962401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A569DD-6893-4C5C-BA99-C8C4971AB80A}"/>
              </a:ext>
            </a:extLst>
          </p:cNvPr>
          <p:cNvSpPr/>
          <p:nvPr/>
        </p:nvSpPr>
        <p:spPr>
          <a:xfrm>
            <a:off x="5710237" y="3043237"/>
            <a:ext cx="77152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388" name="Straight Arrow Connector 16387">
            <a:extLst>
              <a:ext uri="{FF2B5EF4-FFF2-40B4-BE49-F238E27FC236}">
                <a16:creationId xmlns:a16="http://schemas.microsoft.com/office/drawing/2014/main" id="{B42B5016-9DA6-493A-B022-C05F11C579CB}"/>
              </a:ext>
            </a:extLst>
          </p:cNvPr>
          <p:cNvCxnSpPr>
            <a:endCxn id="16385" idx="2"/>
          </p:cNvCxnSpPr>
          <p:nvPr/>
        </p:nvCxnSpPr>
        <p:spPr>
          <a:xfrm>
            <a:off x="2352675" y="2481262"/>
            <a:ext cx="1562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6CBB00-9646-4C68-8364-FFAE79777B3B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352675" y="2481262"/>
            <a:ext cx="1562100" cy="186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1" name="TextBox 16390">
            <a:extLst>
              <a:ext uri="{FF2B5EF4-FFF2-40B4-BE49-F238E27FC236}">
                <a16:creationId xmlns:a16="http://schemas.microsoft.com/office/drawing/2014/main" id="{13773B00-451D-4C11-A852-60DCCA7517BD}"/>
              </a:ext>
            </a:extLst>
          </p:cNvPr>
          <p:cNvSpPr txBox="1"/>
          <p:nvPr/>
        </p:nvSpPr>
        <p:spPr>
          <a:xfrm>
            <a:off x="1666875" y="25717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AE316A-9507-453F-99A4-22447EC84C39}"/>
              </a:ext>
            </a:extLst>
          </p:cNvPr>
          <p:cNvSpPr txBox="1"/>
          <p:nvPr/>
        </p:nvSpPr>
        <p:spPr>
          <a:xfrm>
            <a:off x="1666875" y="436459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X2</a:t>
            </a:r>
          </a:p>
        </p:txBody>
      </p:sp>
      <p:cxnSp>
        <p:nvCxnSpPr>
          <p:cNvPr id="16393" name="Straight Arrow Connector 16392">
            <a:extLst>
              <a:ext uri="{FF2B5EF4-FFF2-40B4-BE49-F238E27FC236}">
                <a16:creationId xmlns:a16="http://schemas.microsoft.com/office/drawing/2014/main" id="{CDBCF1E0-F4BA-4C41-8372-1DD83D5BDD97}"/>
              </a:ext>
            </a:extLst>
          </p:cNvPr>
          <p:cNvCxnSpPr>
            <a:cxnSpLocks/>
            <a:endCxn id="16385" idx="3"/>
          </p:cNvCxnSpPr>
          <p:nvPr/>
        </p:nvCxnSpPr>
        <p:spPr>
          <a:xfrm flipV="1">
            <a:off x="2352675" y="2754038"/>
            <a:ext cx="1675087" cy="179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DA030D-3274-42C3-BE29-1AB1E8CEC435}"/>
              </a:ext>
            </a:extLst>
          </p:cNvPr>
          <p:cNvCxnSpPr>
            <a:cxnSpLocks/>
          </p:cNvCxnSpPr>
          <p:nvPr/>
        </p:nvCxnSpPr>
        <p:spPr>
          <a:xfrm>
            <a:off x="2352675" y="4549260"/>
            <a:ext cx="1675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0" name="Straight Arrow Connector 16399">
            <a:extLst>
              <a:ext uri="{FF2B5EF4-FFF2-40B4-BE49-F238E27FC236}">
                <a16:creationId xmlns:a16="http://schemas.microsoft.com/office/drawing/2014/main" id="{1479DEAE-32AC-43B1-AEA0-CEE4133E3DB3}"/>
              </a:ext>
            </a:extLst>
          </p:cNvPr>
          <p:cNvCxnSpPr>
            <a:stCxn id="16385" idx="6"/>
            <a:endCxn id="36" idx="2"/>
          </p:cNvCxnSpPr>
          <p:nvPr/>
        </p:nvCxnSpPr>
        <p:spPr>
          <a:xfrm>
            <a:off x="4686300" y="2481263"/>
            <a:ext cx="1023937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2" name="Straight Arrow Connector 16401">
            <a:extLst>
              <a:ext uri="{FF2B5EF4-FFF2-40B4-BE49-F238E27FC236}">
                <a16:creationId xmlns:a16="http://schemas.microsoft.com/office/drawing/2014/main" id="{8243BC7A-52F0-4EF9-A17A-1EA5CBE74025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 flipV="1">
            <a:off x="4686300" y="3429000"/>
            <a:ext cx="1023937" cy="91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16402">
            <a:extLst>
              <a:ext uri="{FF2B5EF4-FFF2-40B4-BE49-F238E27FC236}">
                <a16:creationId xmlns:a16="http://schemas.microsoft.com/office/drawing/2014/main" id="{9A1BCCA3-2608-4A31-84B1-7BA649410CB8}"/>
              </a:ext>
            </a:extLst>
          </p:cNvPr>
          <p:cNvSpPr txBox="1"/>
          <p:nvPr/>
        </p:nvSpPr>
        <p:spPr>
          <a:xfrm>
            <a:off x="2487782" y="19755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8434F4-5514-4D84-8A1B-685531BF4E89}"/>
              </a:ext>
            </a:extLst>
          </p:cNvPr>
          <p:cNvSpPr txBox="1"/>
          <p:nvPr/>
        </p:nvSpPr>
        <p:spPr>
          <a:xfrm>
            <a:off x="2315676" y="305966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ADA26A-B1DD-4E5E-A91E-2327B4132F1D}"/>
              </a:ext>
            </a:extLst>
          </p:cNvPr>
          <p:cNvSpPr txBox="1"/>
          <p:nvPr/>
        </p:nvSpPr>
        <p:spPr>
          <a:xfrm>
            <a:off x="3392001" y="321576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</a:t>
            </a:r>
            <a:r>
              <a:rPr lang="en-GB" baseline="-25000" dirty="0">
                <a:solidFill>
                  <a:srgbClr val="FF0000"/>
                </a:solidFill>
              </a:rPr>
              <a:t>1</a:t>
            </a:r>
            <a:r>
              <a:rPr lang="en-GB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0A4C68-C8DA-4500-989C-6C4623DDEDFE}"/>
              </a:ext>
            </a:extLst>
          </p:cNvPr>
          <p:cNvSpPr txBox="1"/>
          <p:nvPr/>
        </p:nvSpPr>
        <p:spPr>
          <a:xfrm>
            <a:off x="3211026" y="4664875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</a:t>
            </a:r>
            <a:r>
              <a:rPr lang="en-GB" baseline="-25000" dirty="0">
                <a:solidFill>
                  <a:srgbClr val="FF0000"/>
                </a:solidFill>
              </a:rPr>
              <a:t>1</a:t>
            </a:r>
            <a:r>
              <a:rPr lang="en-GB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6404" name="TextBox 16403">
            <a:extLst>
              <a:ext uri="{FF2B5EF4-FFF2-40B4-BE49-F238E27FC236}">
                <a16:creationId xmlns:a16="http://schemas.microsoft.com/office/drawing/2014/main" id="{7A2646F3-1401-4A6F-90AF-13245EB9BAC4}"/>
              </a:ext>
            </a:extLst>
          </p:cNvPr>
          <p:cNvSpPr txBox="1"/>
          <p:nvPr/>
        </p:nvSpPr>
        <p:spPr>
          <a:xfrm>
            <a:off x="2068973" y="980476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W1 = [w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11  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21</a:t>
            </a:r>
          </a:p>
          <a:p>
            <a:r>
              <a:rPr lang="en-GB" dirty="0">
                <a:solidFill>
                  <a:srgbClr val="0070C0"/>
                </a:solidFill>
              </a:rPr>
              <a:t>           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12 w</a:t>
            </a:r>
            <a:r>
              <a:rPr lang="en-GB" baseline="-25000" dirty="0">
                <a:solidFill>
                  <a:srgbClr val="0070C0"/>
                </a:solidFill>
              </a:rPr>
              <a:t>1</a:t>
            </a:r>
            <a:r>
              <a:rPr lang="en-GB" dirty="0">
                <a:solidFill>
                  <a:srgbClr val="0070C0"/>
                </a:solidFill>
              </a:rPr>
              <a:t>22]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29F553-72DE-4C76-B95B-7FFEBF3EBC3E}"/>
              </a:ext>
            </a:extLst>
          </p:cNvPr>
          <p:cNvSpPr txBox="1"/>
          <p:nvPr/>
        </p:nvSpPr>
        <p:spPr>
          <a:xfrm>
            <a:off x="4953550" y="91356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W2 = [w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11  w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21]</a:t>
            </a:r>
          </a:p>
        </p:txBody>
      </p:sp>
      <p:cxnSp>
        <p:nvCxnSpPr>
          <p:cNvPr id="16406" name="Straight Connector 16405">
            <a:extLst>
              <a:ext uri="{FF2B5EF4-FFF2-40B4-BE49-F238E27FC236}">
                <a16:creationId xmlns:a16="http://schemas.microsoft.com/office/drawing/2014/main" id="{28AABB2A-ADEF-4FBB-A8CC-5A497C903A3B}"/>
              </a:ext>
            </a:extLst>
          </p:cNvPr>
          <p:cNvCxnSpPr>
            <a:stCxn id="16385" idx="0"/>
            <a:endCxn id="16385" idx="4"/>
          </p:cNvCxnSpPr>
          <p:nvPr/>
        </p:nvCxnSpPr>
        <p:spPr>
          <a:xfrm>
            <a:off x="4300538" y="2095500"/>
            <a:ext cx="0" cy="7715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07" name="TextBox 16406">
            <a:extLst>
              <a:ext uri="{FF2B5EF4-FFF2-40B4-BE49-F238E27FC236}">
                <a16:creationId xmlns:a16="http://schemas.microsoft.com/office/drawing/2014/main" id="{DB4B30CA-F9A0-4CED-9C7B-08C28565276E}"/>
              </a:ext>
            </a:extLst>
          </p:cNvPr>
          <p:cNvSpPr txBox="1"/>
          <p:nvPr/>
        </p:nvSpPr>
        <p:spPr>
          <a:xfrm>
            <a:off x="3913463" y="2240103"/>
            <a:ext cx="54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z11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57B9CC-F474-48B1-97F6-A0291D0D3073}"/>
              </a:ext>
            </a:extLst>
          </p:cNvPr>
          <p:cNvSpPr txBox="1"/>
          <p:nvPr/>
        </p:nvSpPr>
        <p:spPr>
          <a:xfrm>
            <a:off x="4283129" y="224010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CCD312-2D6A-46B3-B8A9-BE42AE32EDDA}"/>
              </a:ext>
            </a:extLst>
          </p:cNvPr>
          <p:cNvSpPr txBox="1"/>
          <p:nvPr/>
        </p:nvSpPr>
        <p:spPr>
          <a:xfrm>
            <a:off x="3843170" y="419635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z12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0605510-57E0-4EBD-BA00-E5C0C1E82EDB}"/>
              </a:ext>
            </a:extLst>
          </p:cNvPr>
          <p:cNvSpPr txBox="1"/>
          <p:nvPr/>
        </p:nvSpPr>
        <p:spPr>
          <a:xfrm>
            <a:off x="4265394" y="419207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B50E6-2346-44B5-B2DD-678F92DD2D04}"/>
              </a:ext>
            </a:extLst>
          </p:cNvPr>
          <p:cNvCxnSpPr/>
          <p:nvPr/>
        </p:nvCxnSpPr>
        <p:spPr>
          <a:xfrm>
            <a:off x="4300538" y="3971925"/>
            <a:ext cx="0" cy="7715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10" name="TextBox 16409">
            <a:extLst>
              <a:ext uri="{FF2B5EF4-FFF2-40B4-BE49-F238E27FC236}">
                <a16:creationId xmlns:a16="http://schemas.microsoft.com/office/drawing/2014/main" id="{39F2F5CF-C471-4B51-BDC9-6953016D5084}"/>
              </a:ext>
            </a:extLst>
          </p:cNvPr>
          <p:cNvSpPr txBox="1"/>
          <p:nvPr/>
        </p:nvSpPr>
        <p:spPr>
          <a:xfrm>
            <a:off x="3392001" y="5540933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Z1 = W1</a:t>
            </a:r>
            <a:r>
              <a:rPr lang="en-GB" baseline="30000" dirty="0"/>
              <a:t>T</a:t>
            </a:r>
            <a:r>
              <a:rPr lang="en-GB" dirty="0"/>
              <a:t>X+b1</a:t>
            </a:r>
          </a:p>
          <a:p>
            <a:r>
              <a:rPr lang="en-GB" dirty="0"/>
              <a:t>A1 = sigmoid(Z1)</a:t>
            </a:r>
          </a:p>
        </p:txBody>
      </p:sp>
      <p:sp>
        <p:nvSpPr>
          <p:cNvPr id="16411" name="Rectangle 16410">
            <a:extLst>
              <a:ext uri="{FF2B5EF4-FFF2-40B4-BE49-F238E27FC236}">
                <a16:creationId xmlns:a16="http://schemas.microsoft.com/office/drawing/2014/main" id="{D5617873-1F7B-46C6-865C-38B7EFADF5B5}"/>
              </a:ext>
            </a:extLst>
          </p:cNvPr>
          <p:cNvSpPr/>
          <p:nvPr/>
        </p:nvSpPr>
        <p:spPr>
          <a:xfrm>
            <a:off x="4766722" y="1724025"/>
            <a:ext cx="45719" cy="347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B85B7E7-99B8-4577-9EB9-312A47758142}"/>
              </a:ext>
            </a:extLst>
          </p:cNvPr>
          <p:cNvSpPr/>
          <p:nvPr/>
        </p:nvSpPr>
        <p:spPr>
          <a:xfrm>
            <a:off x="6681247" y="1712357"/>
            <a:ext cx="45719" cy="347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413" name="Straight Arrow Connector 16412">
            <a:extLst>
              <a:ext uri="{FF2B5EF4-FFF2-40B4-BE49-F238E27FC236}">
                <a16:creationId xmlns:a16="http://schemas.microsoft.com/office/drawing/2014/main" id="{49115AD3-C8E0-4C95-A654-C499786E35E4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6481762" y="3429000"/>
            <a:ext cx="107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3712331-5786-43B9-ABE7-3FF465AB60CB}"/>
              </a:ext>
            </a:extLst>
          </p:cNvPr>
          <p:cNvSpPr txBox="1"/>
          <p:nvPr/>
        </p:nvSpPr>
        <p:spPr>
          <a:xfrm>
            <a:off x="4932611" y="2497693"/>
            <a:ext cx="69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11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D44674-71D0-44AC-AAC7-032390786461}"/>
              </a:ext>
            </a:extLst>
          </p:cNvPr>
          <p:cNvSpPr txBox="1"/>
          <p:nvPr/>
        </p:nvSpPr>
        <p:spPr>
          <a:xfrm>
            <a:off x="5067482" y="3990974"/>
            <a:ext cx="69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  <a:r>
              <a:rPr lang="en-GB" dirty="0">
                <a:solidFill>
                  <a:srgbClr val="FF0000"/>
                </a:solidFill>
              </a:rPr>
              <a:t>21</a:t>
            </a:r>
            <a:endParaRPr lang="en-GB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1D6039F-B92F-4610-8CCE-EF3360F16A0B}"/>
              </a:ext>
            </a:extLst>
          </p:cNvPr>
          <p:cNvSpPr txBox="1"/>
          <p:nvPr/>
        </p:nvSpPr>
        <p:spPr>
          <a:xfrm>
            <a:off x="5664067" y="327041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z21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F54CDF-0771-4B3D-91DF-ECF84B9F5F61}"/>
              </a:ext>
            </a:extLst>
          </p:cNvPr>
          <p:cNvSpPr txBox="1"/>
          <p:nvPr/>
        </p:nvSpPr>
        <p:spPr>
          <a:xfrm>
            <a:off x="6052193" y="327041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a21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F5B884F-E1B2-4326-AC0B-A15FAFC96029}"/>
              </a:ext>
            </a:extLst>
          </p:cNvPr>
          <p:cNvCxnSpPr/>
          <p:nvPr/>
        </p:nvCxnSpPr>
        <p:spPr>
          <a:xfrm>
            <a:off x="6100762" y="3043236"/>
            <a:ext cx="0" cy="77152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33B9153-64BA-41D7-B5DD-57B107CCADB4}"/>
              </a:ext>
            </a:extLst>
          </p:cNvPr>
          <p:cNvSpPr txBox="1"/>
          <p:nvPr/>
        </p:nvSpPr>
        <p:spPr>
          <a:xfrm>
            <a:off x="4950793" y="1336952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A1 = [a11  a12]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AC3370F-0329-443E-A0E4-23FB39D3011E}"/>
              </a:ext>
            </a:extLst>
          </p:cNvPr>
          <p:cNvSpPr txBox="1"/>
          <p:nvPr/>
        </p:nvSpPr>
        <p:spPr>
          <a:xfrm>
            <a:off x="7017543" y="211645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A2 = [a21]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B0F731E-E8BD-456B-8C05-953614DA0B13}"/>
              </a:ext>
            </a:extLst>
          </p:cNvPr>
          <p:cNvSpPr txBox="1"/>
          <p:nvPr/>
        </p:nvSpPr>
        <p:spPr>
          <a:xfrm>
            <a:off x="5401301" y="5464642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Z2 = W1</a:t>
            </a:r>
            <a:r>
              <a:rPr lang="en-GB" baseline="30000" dirty="0"/>
              <a:t>T</a:t>
            </a:r>
            <a:r>
              <a:rPr lang="en-GB" dirty="0"/>
              <a:t>A1+b2</a:t>
            </a:r>
          </a:p>
          <a:p>
            <a:r>
              <a:rPr lang="en-GB" dirty="0"/>
              <a:t>A2 = sigmoid(Z2)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78BD12-0E67-4941-A452-C564E163FBB1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XOR Gate Derivations</a:t>
            </a:r>
          </a:p>
        </p:txBody>
      </p:sp>
    </p:spTree>
    <p:extLst>
      <p:ext uri="{BB962C8B-B14F-4D97-AF65-F5344CB8AC3E}">
        <p14:creationId xmlns:p14="http://schemas.microsoft.com/office/powerpoint/2010/main" val="125597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09F33-B8DB-42B7-AE1A-FB685B8C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8" y="1496790"/>
            <a:ext cx="2671756" cy="2023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BCFA9-091F-4238-A820-E9D9CD2C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70" y="3854545"/>
            <a:ext cx="4546740" cy="1004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56988D-0BF2-4CBF-8BDE-C9C7D31F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089" y="1481462"/>
            <a:ext cx="2625343" cy="25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1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6C6AE-8B9E-4B76-9C02-13DE1B2E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87" y="592555"/>
            <a:ext cx="3133725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96A75-5BAF-4ABF-8346-81B2027F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8" y="1205916"/>
            <a:ext cx="4197350" cy="18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4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FE1D4-8205-4C96-8343-E137D8C4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39812"/>
            <a:ext cx="89154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9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CEBAE-D73C-44BE-AAE0-1A358238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12"/>
            <a:ext cx="4924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6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7BCFA9-091F-4238-A820-E9D9CD2C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64" y="4049105"/>
            <a:ext cx="4546740" cy="100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26F0C-95C9-4204-973E-F0E93198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12" y="877016"/>
            <a:ext cx="6972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7BCFA9-091F-4238-A820-E9D9CD2C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64" y="4049105"/>
            <a:ext cx="4546740" cy="1004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B12B9-0344-4605-ADEA-D73FE02F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6" y="576425"/>
            <a:ext cx="6858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3982A-39FE-4D19-89E0-EAC27167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950912"/>
            <a:ext cx="56959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1F7EA6-47AC-49FA-905D-8542BE224ACB}"/>
              </a:ext>
            </a:extLst>
          </p:cNvPr>
          <p:cNvSpPr/>
          <p:nvPr/>
        </p:nvSpPr>
        <p:spPr>
          <a:xfrm>
            <a:off x="83889" y="1272004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Introduction &amp; ML/DL Life Cycle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4274A-D897-4668-9FA4-8BA8C18AE34F}"/>
              </a:ext>
            </a:extLst>
          </p:cNvPr>
          <p:cNvSpPr/>
          <p:nvPr/>
        </p:nvSpPr>
        <p:spPr>
          <a:xfrm>
            <a:off x="1173083" y="127181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(Pandas &amp;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03B859-D3C8-447D-98C1-8EE2AC2E91C0}"/>
              </a:ext>
            </a:extLst>
          </p:cNvPr>
          <p:cNvSpPr/>
          <p:nvPr/>
        </p:nvSpPr>
        <p:spPr>
          <a:xfrm>
            <a:off x="2252598" y="1279576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&amp; Visualization (matplotlib)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ABBAAA-EE9C-40E5-869E-81C05330D18A}"/>
              </a:ext>
            </a:extLst>
          </p:cNvPr>
          <p:cNvSpPr/>
          <p:nvPr/>
        </p:nvSpPr>
        <p:spPr>
          <a:xfrm>
            <a:off x="3322431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&amp; Statistics (Variable Selection)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9DDA04-7D7A-4FDC-A847-3715D2CDD823}"/>
              </a:ext>
            </a:extLst>
          </p:cNvPr>
          <p:cNvSpPr/>
          <p:nvPr/>
        </p:nvSpPr>
        <p:spPr>
          <a:xfrm>
            <a:off x="5461755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8040E-BD77-41EC-862C-99924C6E41BA}"/>
              </a:ext>
            </a:extLst>
          </p:cNvPr>
          <p:cNvSpPr/>
          <p:nvPr/>
        </p:nvSpPr>
        <p:spPr>
          <a:xfrm>
            <a:off x="4391922" y="126821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2E7C9B-E71D-4257-8777-982106E07BC1}"/>
              </a:ext>
            </a:extLst>
          </p:cNvPr>
          <p:cNvSpPr/>
          <p:nvPr/>
        </p:nvSpPr>
        <p:spPr>
          <a:xfrm>
            <a:off x="83890" y="287118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Networks &amp; Backpropagation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905B6C-5C3E-4D4C-A72E-FC33133AA28E}"/>
              </a:ext>
            </a:extLst>
          </p:cNvPr>
          <p:cNvSpPr/>
          <p:nvPr/>
        </p:nvSpPr>
        <p:spPr>
          <a:xfrm>
            <a:off x="226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3E3264-3403-4B35-BFD2-5157D868DDC9}"/>
              </a:ext>
            </a:extLst>
          </p:cNvPr>
          <p:cNvSpPr/>
          <p:nvPr/>
        </p:nvSpPr>
        <p:spPr>
          <a:xfrm>
            <a:off x="334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C3994B-52A9-4371-8A7A-01828252F6F9}"/>
              </a:ext>
            </a:extLst>
          </p:cNvPr>
          <p:cNvSpPr/>
          <p:nvPr/>
        </p:nvSpPr>
        <p:spPr>
          <a:xfrm>
            <a:off x="442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35D56-F89D-433C-8E06-EA2565705609}"/>
              </a:ext>
            </a:extLst>
          </p:cNvPr>
          <p:cNvSpPr/>
          <p:nvPr/>
        </p:nvSpPr>
        <p:spPr>
          <a:xfrm>
            <a:off x="5510737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8AAC06-EC18-4D5D-B63C-8161068CDB88}"/>
              </a:ext>
            </a:extLst>
          </p:cNvPr>
          <p:cNvSpPr/>
          <p:nvPr/>
        </p:nvSpPr>
        <p:spPr>
          <a:xfrm>
            <a:off x="1172598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Layers Neural Networks &amp; CNN Intuition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7D782-BBAC-4A7B-97C8-A9211F083405}"/>
              </a:ext>
            </a:extLst>
          </p:cNvPr>
          <p:cNvSpPr txBox="1"/>
          <p:nvPr/>
        </p:nvSpPr>
        <p:spPr>
          <a:xfrm>
            <a:off x="0" y="376905"/>
            <a:ext cx="8502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 PI -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and Deep Learning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(12 Weeks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Course for Secondary &amp; College Students)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F10AD-D7D6-4723-8EE6-C28D02E01A84}"/>
              </a:ext>
            </a:extLst>
          </p:cNvPr>
          <p:cNvSpPr txBox="1"/>
          <p:nvPr/>
        </p:nvSpPr>
        <p:spPr>
          <a:xfrm>
            <a:off x="394909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2CAAF-8282-4AF7-8FFD-C6513017E31A}"/>
              </a:ext>
            </a:extLst>
          </p:cNvPr>
          <p:cNvSpPr txBox="1"/>
          <p:nvPr/>
        </p:nvSpPr>
        <p:spPr>
          <a:xfrm>
            <a:off x="122569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55A2-17B7-48F0-9C76-F25B596F78AB}"/>
              </a:ext>
            </a:extLst>
          </p:cNvPr>
          <p:cNvSpPr txBox="1"/>
          <p:nvPr/>
        </p:nvSpPr>
        <p:spPr>
          <a:xfrm>
            <a:off x="228356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68F6C-7F33-48F4-B9A7-9B1A4FD182DB}"/>
              </a:ext>
            </a:extLst>
          </p:cNvPr>
          <p:cNvSpPr txBox="1"/>
          <p:nvPr/>
        </p:nvSpPr>
        <p:spPr>
          <a:xfrm>
            <a:off x="3341436" y="1229029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CB8575-E70D-463E-AA5C-F05F1AFCAA98}"/>
              </a:ext>
            </a:extLst>
          </p:cNvPr>
          <p:cNvSpPr txBox="1"/>
          <p:nvPr/>
        </p:nvSpPr>
        <p:spPr>
          <a:xfrm>
            <a:off x="4448308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49A20-B0A9-47E0-8B7D-882CC0D8262B}"/>
              </a:ext>
            </a:extLst>
          </p:cNvPr>
          <p:cNvSpPr txBox="1"/>
          <p:nvPr/>
        </p:nvSpPr>
        <p:spPr>
          <a:xfrm>
            <a:off x="5434618" y="1239722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11285-065E-4CAC-AA64-C10A00C78314}"/>
              </a:ext>
            </a:extLst>
          </p:cNvPr>
          <p:cNvCxnSpPr>
            <a:cxnSpLocks/>
          </p:cNvCxnSpPr>
          <p:nvPr/>
        </p:nvCxnSpPr>
        <p:spPr>
          <a:xfrm>
            <a:off x="177870" y="2781399"/>
            <a:ext cx="63747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9C967B-537B-4E04-ACB4-E4F1E6808EE3}"/>
              </a:ext>
            </a:extLst>
          </p:cNvPr>
          <p:cNvGrpSpPr/>
          <p:nvPr/>
        </p:nvGrpSpPr>
        <p:grpSpPr>
          <a:xfrm>
            <a:off x="281424" y="2836809"/>
            <a:ext cx="6041370" cy="338554"/>
            <a:chOff x="309723" y="6050581"/>
            <a:chExt cx="6041370" cy="33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AA6E5C-090B-47B6-A7AB-ECCA8096EC86}"/>
                </a:ext>
              </a:extLst>
            </p:cNvPr>
            <p:cNvSpPr/>
            <p:nvPr/>
          </p:nvSpPr>
          <p:spPr>
            <a:xfrm>
              <a:off x="309723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8BE9EE-7D87-45C9-B8CA-60AF6C24C15E}"/>
                </a:ext>
              </a:extLst>
            </p:cNvPr>
            <p:cNvSpPr/>
            <p:nvPr/>
          </p:nvSpPr>
          <p:spPr>
            <a:xfrm>
              <a:off x="1284178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7C604-9F20-4D24-98C3-91D73C63F935}"/>
                </a:ext>
              </a:extLst>
            </p:cNvPr>
            <p:cNvSpPr/>
            <p:nvPr/>
          </p:nvSpPr>
          <p:spPr>
            <a:xfrm>
              <a:off x="2364320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C20064-C457-409F-B2C5-0119A8462C9B}"/>
                </a:ext>
              </a:extLst>
            </p:cNvPr>
            <p:cNvSpPr/>
            <p:nvPr/>
          </p:nvSpPr>
          <p:spPr>
            <a:xfrm>
              <a:off x="3364188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DA257A-A5E4-480C-AC31-CDAEB099CB7D}"/>
                </a:ext>
              </a:extLst>
            </p:cNvPr>
            <p:cNvSpPr/>
            <p:nvPr/>
          </p:nvSpPr>
          <p:spPr>
            <a:xfrm>
              <a:off x="4414804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815E60-8494-4F82-BD42-DCDCA630E391}"/>
                </a:ext>
              </a:extLst>
            </p:cNvPr>
            <p:cNvSpPr/>
            <p:nvPr/>
          </p:nvSpPr>
          <p:spPr>
            <a:xfrm>
              <a:off x="5484637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Week12</a:t>
              </a:r>
            </a:p>
          </p:txBody>
        </p:sp>
      </p:grpSp>
      <p:pic>
        <p:nvPicPr>
          <p:cNvPr id="1026" name="Picture 2" descr="Zoom fondo blanco vertical Logo Vector (.AI) Free Download">
            <a:extLst>
              <a:ext uri="{FF2B5EF4-FFF2-40B4-BE49-F238E27FC236}">
                <a16:creationId xmlns:a16="http://schemas.microsoft.com/office/drawing/2014/main" id="{1BC15A7A-B5DF-40DB-95F8-2750BA86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45" y="8658291"/>
            <a:ext cx="265086" cy="2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sApp Messenger im App Store">
            <a:extLst>
              <a:ext uri="{FF2B5EF4-FFF2-40B4-BE49-F238E27FC236}">
                <a16:creationId xmlns:a16="http://schemas.microsoft.com/office/drawing/2014/main" id="{32D60943-D5CF-4C31-A703-4C76D525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59" y="552450"/>
            <a:ext cx="528741" cy="5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15E816-523A-43FA-91F7-BA50526CBCD1}"/>
              </a:ext>
            </a:extLst>
          </p:cNvPr>
          <p:cNvSpPr/>
          <p:nvPr/>
        </p:nvSpPr>
        <p:spPr>
          <a:xfrm>
            <a:off x="10475908" y="711859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@78 99 11 222 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753A87-9AAD-416F-8424-C1C2D4E4023D}"/>
              </a:ext>
            </a:extLst>
          </p:cNvPr>
          <p:cNvSpPr/>
          <p:nvPr/>
        </p:nvSpPr>
        <p:spPr>
          <a:xfrm>
            <a:off x="140092" y="4386060"/>
            <a:ext cx="6457866" cy="5287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Processing – NLP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???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6E24310E-3736-4A29-BE83-C35232761DB0}"/>
              </a:ext>
            </a:extLst>
          </p:cNvPr>
          <p:cNvSpPr/>
          <p:nvPr/>
        </p:nvSpPr>
        <p:spPr>
          <a:xfrm>
            <a:off x="7893675" y="1491927"/>
            <a:ext cx="3782548" cy="1590542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content may be altered depending on participant needs &amp; speed of grasping power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5838DA-DC94-4C4A-943C-59B27BAD494E}"/>
              </a:ext>
            </a:extLst>
          </p:cNvPr>
          <p:cNvSpPr txBox="1"/>
          <p:nvPr/>
        </p:nvSpPr>
        <p:spPr>
          <a:xfrm>
            <a:off x="7031756" y="3631504"/>
            <a:ext cx="5120961" cy="369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ZOOM Lectures from 14-Nov: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68144-4E23-471F-B5B2-E80171D4777B}"/>
              </a:ext>
            </a:extLst>
          </p:cNvPr>
          <p:cNvSpPr txBox="1"/>
          <p:nvPr/>
        </p:nvSpPr>
        <p:spPr>
          <a:xfrm>
            <a:off x="-47494" y="4893237"/>
            <a:ext cx="677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end of course participants will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Thorough &amp; deeper understanding of AI/ML/DL (Neural Networks)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Seen full end-to-end life cycle of Data Science Projects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 at least 1 Deep Learning OBJECT DETECTION model from SCRATCH end-to-end and deploy on to 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CE97A-44F6-48BD-AB8F-520BBCFCC1DC}"/>
              </a:ext>
            </a:extLst>
          </p:cNvPr>
          <p:cNvSpPr txBox="1"/>
          <p:nvPr/>
        </p:nvSpPr>
        <p:spPr>
          <a:xfrm>
            <a:off x="1" y="-2258"/>
            <a:ext cx="12192000" cy="369332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Z A S    A C A D E M Y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9DAF87-7C34-47E6-A1B1-23A49710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58" y="4017891"/>
            <a:ext cx="3763862" cy="28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1D00E-8955-430B-8C6D-CE2A3CC7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912368"/>
            <a:ext cx="3638550" cy="335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5B8BC-651F-4890-8431-D6D88F45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1251325"/>
            <a:ext cx="5187950" cy="167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E2D81-FBDB-4611-BCF2-72B6679D2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087" y="2109787"/>
            <a:ext cx="39338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6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E2D81-FBDB-4611-BCF2-72B6679D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686801"/>
            <a:ext cx="3933825" cy="2638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7D99A-FF0F-4795-AF80-4280B4A2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62" y="1019730"/>
            <a:ext cx="5765800" cy="20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31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01C25-085C-4A5C-AC95-AA1AF3EF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" y="523220"/>
            <a:ext cx="8734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9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C075C-B1D3-4E40-89A5-720FF0FF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873125"/>
            <a:ext cx="84296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008D2-B76E-41AD-A1DA-918D35BA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966787"/>
            <a:ext cx="69056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5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8634-5194-41AB-A966-C69C78FD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220"/>
            <a:ext cx="653415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008D2-B76E-41AD-A1DA-918D35BA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3155229"/>
            <a:ext cx="4481512" cy="18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B5263-D971-4C16-9F91-A455605C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628650"/>
            <a:ext cx="76009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44FA7-B91E-4996-9162-B7060156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798512"/>
            <a:ext cx="6762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3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55331-B68C-4035-9F47-422DE76F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7" y="842962"/>
            <a:ext cx="86963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1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Neural Network Simulating XOR Logic Gate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https://towardsdatascience.com/mcculloch-pitts-model-5fdf65ac5dd1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F7633-A022-461C-9AD3-5A117AF96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3221"/>
            <a:ext cx="8237464" cy="6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0BD8599-3017-4501-8BDF-A173440C0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7"/>
          <a:stretch/>
        </p:blipFill>
        <p:spPr bwMode="auto">
          <a:xfrm>
            <a:off x="2622744" y="1161661"/>
            <a:ext cx="6013450" cy="45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F9E80C-C164-47C2-AB9E-223398FC6C3A}"/>
              </a:ext>
            </a:extLst>
          </p:cNvPr>
          <p:cNvSpPr/>
          <p:nvPr/>
        </p:nvSpPr>
        <p:spPr>
          <a:xfrm>
            <a:off x="5868955" y="2550951"/>
            <a:ext cx="1110342" cy="6249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281123-B851-4152-8888-99E7AAA9D5AF}"/>
              </a:ext>
            </a:extLst>
          </p:cNvPr>
          <p:cNvSpPr/>
          <p:nvPr/>
        </p:nvSpPr>
        <p:spPr>
          <a:xfrm>
            <a:off x="4640425" y="2553167"/>
            <a:ext cx="1110342" cy="624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B6E1A2-087A-4F48-BD15-0BEF76C3AF17}"/>
              </a:ext>
            </a:extLst>
          </p:cNvPr>
          <p:cNvSpPr/>
          <p:nvPr/>
        </p:nvSpPr>
        <p:spPr>
          <a:xfrm>
            <a:off x="2929812" y="4376057"/>
            <a:ext cx="1380931" cy="78377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23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304172F-93BE-4BA8-B234-510942A34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4"/>
          <a:stretch/>
        </p:blipFill>
        <p:spPr bwMode="auto">
          <a:xfrm>
            <a:off x="3125787" y="1698172"/>
            <a:ext cx="6013450" cy="23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77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BB5EE8-6FA3-44A7-ACAA-C7DB15D9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25" y="2321927"/>
            <a:ext cx="8239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3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Biological Neuron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B0B844-5C4E-4A42-9C57-954CFE69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2" y="1600200"/>
            <a:ext cx="6467475" cy="3657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76239F-D232-4FF2-AFE5-858BE327FDE0}"/>
              </a:ext>
            </a:extLst>
          </p:cNvPr>
          <p:cNvCxnSpPr/>
          <p:nvPr/>
        </p:nvCxnSpPr>
        <p:spPr>
          <a:xfrm flipH="1">
            <a:off x="5346441" y="1600200"/>
            <a:ext cx="1054359" cy="135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E15A30-AC4A-42BA-A7B5-89385963356C}"/>
              </a:ext>
            </a:extLst>
          </p:cNvPr>
          <p:cNvCxnSpPr/>
          <p:nvPr/>
        </p:nvCxnSpPr>
        <p:spPr>
          <a:xfrm>
            <a:off x="6932645" y="2547257"/>
            <a:ext cx="233265" cy="138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A0A768-FB15-4CAA-B6EF-E417D542760F}"/>
              </a:ext>
            </a:extLst>
          </p:cNvPr>
          <p:cNvCxnSpPr/>
          <p:nvPr/>
        </p:nvCxnSpPr>
        <p:spPr>
          <a:xfrm flipH="1">
            <a:off x="8649478" y="1600200"/>
            <a:ext cx="74644" cy="67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9F7277-46DD-495C-A47E-A0AC61DD3216}"/>
              </a:ext>
            </a:extLst>
          </p:cNvPr>
          <p:cNvCxnSpPr/>
          <p:nvPr/>
        </p:nvCxnSpPr>
        <p:spPr>
          <a:xfrm flipH="1">
            <a:off x="4814596" y="1156996"/>
            <a:ext cx="289249" cy="54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44310A-7781-4189-94D1-72CB5A59C275}"/>
              </a:ext>
            </a:extLst>
          </p:cNvPr>
          <p:cNvSpPr txBox="1"/>
          <p:nvPr/>
        </p:nvSpPr>
        <p:spPr>
          <a:xfrm>
            <a:off x="4123735" y="966424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Neuron 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5DB8D-9A5F-49AA-9D81-90F85E6B6511}"/>
              </a:ext>
            </a:extLst>
          </p:cNvPr>
          <p:cNvSpPr txBox="1"/>
          <p:nvPr/>
        </p:nvSpPr>
        <p:spPr>
          <a:xfrm>
            <a:off x="6095999" y="1151090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ED92B-BC85-44B7-8597-7A02160ADAD6}"/>
              </a:ext>
            </a:extLst>
          </p:cNvPr>
          <p:cNvSpPr txBox="1"/>
          <p:nvPr/>
        </p:nvSpPr>
        <p:spPr>
          <a:xfrm>
            <a:off x="6400800" y="217792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5DC3A3-76F2-4BFA-9C14-03EE035CAF25}"/>
              </a:ext>
            </a:extLst>
          </p:cNvPr>
          <p:cNvSpPr txBox="1"/>
          <p:nvPr/>
        </p:nvSpPr>
        <p:spPr>
          <a:xfrm>
            <a:off x="8938727" y="1427583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 Neurons</a:t>
            </a:r>
          </a:p>
        </p:txBody>
      </p:sp>
    </p:spTree>
    <p:extLst>
      <p:ext uri="{BB962C8B-B14F-4D97-AF65-F5344CB8AC3E}">
        <p14:creationId xmlns:p14="http://schemas.microsoft.com/office/powerpoint/2010/main" val="205352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Feed Forward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6" y="6673334"/>
            <a:ext cx="75376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https://medium.com/@jayeshbahire/the-xor-problem-in-neural-networks-50006411840b#:~:text=The%20XOr%2C%20or%20%E2%80%9Cexclusive%20or,value%20if%20they%20are%20equal.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9E65-87D2-487D-A6EC-33684BE0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733" y="1174528"/>
            <a:ext cx="2476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53AD9-E12A-41A9-B663-AEAA0945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983" y="3423630"/>
            <a:ext cx="537210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70EF1-5EDD-4A7C-B82F-34C86AD2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35" y="1174528"/>
            <a:ext cx="2781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4FB31-47D6-4D73-B262-54204A42ED0F}"/>
              </a:ext>
            </a:extLst>
          </p:cNvPr>
          <p:cNvSpPr txBox="1"/>
          <p:nvPr/>
        </p:nvSpPr>
        <p:spPr>
          <a:xfrm>
            <a:off x="-1" y="523220"/>
            <a:ext cx="6370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dirty="0">
                <a:solidFill>
                  <a:srgbClr val="00B0F0"/>
                </a:solidFill>
                <a:effectLst/>
                <a:latin typeface="charter"/>
              </a:rPr>
              <a:t>Estimating Linear Regression Coefficients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80AEA6-783C-4F24-81A6-D1D4555B8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r="23026"/>
          <a:stretch/>
        </p:blipFill>
        <p:spPr bwMode="auto">
          <a:xfrm>
            <a:off x="7415866" y="1197219"/>
            <a:ext cx="4169329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43209-4B7A-44D6-A284-F8B5773DE610}"/>
              </a:ext>
            </a:extLst>
          </p:cNvPr>
          <p:cNvSpPr txBox="1"/>
          <p:nvPr/>
        </p:nvSpPr>
        <p:spPr>
          <a:xfrm>
            <a:off x="615478" y="2547269"/>
            <a:ext cx="49948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 is the actual output (y</a:t>
            </a:r>
            <a:r>
              <a:rPr lang="en-GB" baseline="-25000" dirty="0"/>
              <a:t>1, </a:t>
            </a:r>
            <a:r>
              <a:rPr lang="en-GB" dirty="0"/>
              <a:t>y</a:t>
            </a:r>
            <a:r>
              <a:rPr lang="en-GB" baseline="-25000" dirty="0"/>
              <a:t>2, </a:t>
            </a:r>
            <a:r>
              <a:rPr lang="en-GB" dirty="0"/>
              <a:t>y</a:t>
            </a:r>
            <a:r>
              <a:rPr lang="en-GB" baseline="-25000" dirty="0"/>
              <a:t>3….</a:t>
            </a:r>
            <a:r>
              <a:rPr lang="en-GB" dirty="0"/>
              <a:t> y</a:t>
            </a:r>
            <a:r>
              <a:rPr lang="en-GB" baseline="-25000" dirty="0"/>
              <a:t>9</a:t>
            </a:r>
            <a:r>
              <a:rPr lang="en-GB" dirty="0"/>
              <a:t>)</a:t>
            </a:r>
            <a:r>
              <a:rPr lang="en-GB" baseline="-25000" dirty="0"/>
              <a:t> </a:t>
            </a:r>
          </a:p>
          <a:p>
            <a:endParaRPr lang="en-GB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x is the independent variable (x</a:t>
            </a:r>
            <a:r>
              <a:rPr lang="en-GB" baseline="-25000" dirty="0"/>
              <a:t>1, </a:t>
            </a:r>
            <a:r>
              <a:rPr lang="en-GB" dirty="0"/>
              <a:t>x</a:t>
            </a:r>
            <a:r>
              <a:rPr lang="en-GB" baseline="-25000" dirty="0"/>
              <a:t>2, </a:t>
            </a:r>
            <a:r>
              <a:rPr lang="en-GB" dirty="0"/>
              <a:t>x</a:t>
            </a:r>
            <a:r>
              <a:rPr lang="en-GB" baseline="-25000" dirty="0"/>
              <a:t>3….</a:t>
            </a:r>
            <a:r>
              <a:rPr lang="en-GB" dirty="0"/>
              <a:t> x</a:t>
            </a:r>
            <a:r>
              <a:rPr lang="en-GB" baseline="-25000" dirty="0"/>
              <a:t>9</a:t>
            </a:r>
            <a:r>
              <a:rPr lang="en-GB" dirty="0"/>
              <a:t>)</a:t>
            </a:r>
            <a:r>
              <a:rPr lang="en-GB" baseline="-25000" dirty="0"/>
              <a:t>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  <a:r>
              <a:rPr lang="en-GB" baseline="30000" dirty="0"/>
              <a:t>^ </a:t>
            </a:r>
            <a:r>
              <a:rPr lang="en-GB" dirty="0"/>
              <a:t>is the model/estimated/calculate output</a:t>
            </a:r>
          </a:p>
          <a:p>
            <a:r>
              <a:rPr lang="en-GB" dirty="0"/>
              <a:t>	 (y</a:t>
            </a:r>
            <a:r>
              <a:rPr lang="en-GB" baseline="30000" dirty="0"/>
              <a:t>^</a:t>
            </a:r>
            <a:r>
              <a:rPr lang="en-GB" baseline="-25000" dirty="0"/>
              <a:t>1, </a:t>
            </a:r>
            <a:r>
              <a:rPr lang="en-GB" dirty="0"/>
              <a:t>y</a:t>
            </a:r>
            <a:r>
              <a:rPr lang="en-GB" baseline="30000" dirty="0"/>
              <a:t> ^ </a:t>
            </a:r>
            <a:r>
              <a:rPr lang="en-GB" baseline="-25000" dirty="0"/>
              <a:t>2, </a:t>
            </a:r>
            <a:r>
              <a:rPr lang="en-GB" dirty="0"/>
              <a:t>y</a:t>
            </a:r>
            <a:r>
              <a:rPr lang="en-GB" baseline="30000" dirty="0"/>
              <a:t> ^ </a:t>
            </a:r>
            <a:r>
              <a:rPr lang="en-GB" baseline="-25000" dirty="0"/>
              <a:t>3….</a:t>
            </a:r>
            <a:r>
              <a:rPr lang="en-GB" dirty="0"/>
              <a:t> y</a:t>
            </a:r>
            <a:r>
              <a:rPr lang="en-GB" baseline="30000" dirty="0"/>
              <a:t> ^ </a:t>
            </a:r>
            <a:r>
              <a:rPr lang="en-GB" baseline="-25000" dirty="0"/>
              <a:t>9</a:t>
            </a:r>
            <a:r>
              <a:rPr lang="en-GB" dirty="0"/>
              <a:t>)</a:t>
            </a:r>
          </a:p>
          <a:p>
            <a:endParaRPr lang="en-GB" baseline="30000" dirty="0"/>
          </a:p>
          <a:p>
            <a:endParaRPr lang="en-GB" baseline="30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80600C-E150-43B1-B8C6-3636708BA07E}"/>
              </a:ext>
            </a:extLst>
          </p:cNvPr>
          <p:cNvCxnSpPr>
            <a:cxnSpLocks/>
          </p:cNvCxnSpPr>
          <p:nvPr/>
        </p:nvCxnSpPr>
        <p:spPr>
          <a:xfrm>
            <a:off x="9487033" y="1935687"/>
            <a:ext cx="230701" cy="16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8C2F71-0E79-485B-A5A0-D4AE618A5B2D}"/>
              </a:ext>
            </a:extLst>
          </p:cNvPr>
          <p:cNvSpPr txBox="1"/>
          <p:nvPr/>
        </p:nvSpPr>
        <p:spPr>
          <a:xfrm>
            <a:off x="8923157" y="1817690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A24E5-9D6E-448C-8E61-8ACD3EF47741}"/>
              </a:ext>
            </a:extLst>
          </p:cNvPr>
          <p:cNvSpPr txBox="1"/>
          <p:nvPr/>
        </p:nvSpPr>
        <p:spPr>
          <a:xfrm>
            <a:off x="9326206" y="321236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(x</a:t>
            </a:r>
            <a:r>
              <a:rPr lang="en-GB" sz="1400" baseline="-25000" dirty="0">
                <a:solidFill>
                  <a:srgbClr val="FF0000"/>
                </a:solidFill>
              </a:rPr>
              <a:t>9</a:t>
            </a:r>
            <a:r>
              <a:rPr lang="en-GB" sz="1400" dirty="0">
                <a:solidFill>
                  <a:srgbClr val="FF0000"/>
                </a:solidFill>
              </a:rPr>
              <a:t>,y</a:t>
            </a:r>
            <a:r>
              <a:rPr lang="en-GB" sz="1400" baseline="-25000" dirty="0">
                <a:solidFill>
                  <a:srgbClr val="FF0000"/>
                </a:solidFill>
              </a:rPr>
              <a:t>9</a:t>
            </a:r>
            <a:r>
              <a:rPr lang="en-GB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9904F-B9E8-4CFA-A2A6-21384D459C0E}"/>
              </a:ext>
            </a:extLst>
          </p:cNvPr>
          <p:cNvSpPr txBox="1"/>
          <p:nvPr/>
        </p:nvSpPr>
        <p:spPr>
          <a:xfrm>
            <a:off x="10202237" y="127990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y</a:t>
            </a:r>
            <a:r>
              <a:rPr lang="en-GB" sz="1400" baseline="30000" dirty="0">
                <a:solidFill>
                  <a:srgbClr val="FF0000"/>
                </a:solidFill>
              </a:rPr>
              <a:t>^</a:t>
            </a:r>
            <a:r>
              <a:rPr lang="en-GB" sz="1400" baseline="-25000" dirty="0">
                <a:solidFill>
                  <a:srgbClr val="FF0000"/>
                </a:solidFill>
              </a:rPr>
              <a:t>9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1F8DC3-41F4-464C-AA45-930FF225F1BA}"/>
              </a:ext>
            </a:extLst>
          </p:cNvPr>
          <p:cNvCxnSpPr>
            <a:cxnSpLocks/>
          </p:cNvCxnSpPr>
          <p:nvPr/>
        </p:nvCxnSpPr>
        <p:spPr>
          <a:xfrm flipH="1">
            <a:off x="9978949" y="1358778"/>
            <a:ext cx="223288" cy="91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53AB2A-5028-44C9-9245-392A8CAB8DBE}"/>
              </a:ext>
            </a:extLst>
          </p:cNvPr>
          <p:cNvSpPr txBox="1"/>
          <p:nvPr/>
        </p:nvSpPr>
        <p:spPr>
          <a:xfrm>
            <a:off x="9949343" y="1987017"/>
            <a:ext cx="2083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dirty="0"/>
              <a:t>}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error</a:t>
            </a:r>
            <a:r>
              <a:rPr lang="en-GB" baseline="-25000" dirty="0">
                <a:solidFill>
                  <a:srgbClr val="FF0000"/>
                </a:solidFill>
              </a:rPr>
              <a:t>9</a:t>
            </a:r>
            <a:r>
              <a:rPr lang="en-GB" dirty="0">
                <a:solidFill>
                  <a:srgbClr val="FF0000"/>
                </a:solidFill>
              </a:rPr>
              <a:t> = y</a:t>
            </a:r>
            <a:r>
              <a:rPr lang="en-GB" baseline="-25000" dirty="0">
                <a:solidFill>
                  <a:srgbClr val="FF0000"/>
                </a:solidFill>
              </a:rPr>
              <a:t>9</a:t>
            </a:r>
            <a:r>
              <a:rPr lang="en-GB" dirty="0">
                <a:solidFill>
                  <a:srgbClr val="FF0000"/>
                </a:solidFill>
              </a:rPr>
              <a:t>-y</a:t>
            </a:r>
            <a:r>
              <a:rPr lang="en-GB" baseline="30000" dirty="0">
                <a:solidFill>
                  <a:srgbClr val="FF0000"/>
                </a:solidFill>
              </a:rPr>
              <a:t>^</a:t>
            </a:r>
            <a:r>
              <a:rPr lang="en-GB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BA264-7883-4BFA-A892-566CB73AE8AD}"/>
              </a:ext>
            </a:extLst>
          </p:cNvPr>
          <p:cNvSpPr txBox="1"/>
          <p:nvPr/>
        </p:nvSpPr>
        <p:spPr>
          <a:xfrm>
            <a:off x="7700999" y="639051"/>
            <a:ext cx="357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9 observations index from 1 to 9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F5081F-8A62-44B0-A060-51E8B6C1B4A7}"/>
              </a:ext>
            </a:extLst>
          </p:cNvPr>
          <p:cNvCxnSpPr>
            <a:cxnSpLocks/>
          </p:cNvCxnSpPr>
          <p:nvPr/>
        </p:nvCxnSpPr>
        <p:spPr>
          <a:xfrm>
            <a:off x="10005468" y="3288484"/>
            <a:ext cx="0" cy="813733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0E0404-4BB5-4AAE-9CCF-71499F609CCB}"/>
              </a:ext>
            </a:extLst>
          </p:cNvPr>
          <p:cNvCxnSpPr/>
          <p:nvPr/>
        </p:nvCxnSpPr>
        <p:spPr>
          <a:xfrm flipH="1">
            <a:off x="7743039" y="3288484"/>
            <a:ext cx="223591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5C50F8-C29F-4E89-8B47-FADEED75F446}"/>
              </a:ext>
            </a:extLst>
          </p:cNvPr>
          <p:cNvCxnSpPr/>
          <p:nvPr/>
        </p:nvCxnSpPr>
        <p:spPr>
          <a:xfrm flipH="1">
            <a:off x="7736048" y="2299980"/>
            <a:ext cx="2235910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47AD55E-C402-470B-BC16-421F262C79F3}"/>
              </a:ext>
            </a:extLst>
          </p:cNvPr>
          <p:cNvSpPr txBox="1"/>
          <p:nvPr/>
        </p:nvSpPr>
        <p:spPr>
          <a:xfrm>
            <a:off x="7059046" y="214609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y</a:t>
            </a:r>
            <a:r>
              <a:rPr lang="en-GB" sz="1400" baseline="30000" dirty="0">
                <a:solidFill>
                  <a:srgbClr val="7030A0"/>
                </a:solidFill>
              </a:rPr>
              <a:t>^</a:t>
            </a:r>
            <a:r>
              <a:rPr lang="en-GB" sz="1400" baseline="-25000" dirty="0">
                <a:solidFill>
                  <a:srgbClr val="7030A0"/>
                </a:solidFill>
              </a:rPr>
              <a:t>9</a:t>
            </a:r>
            <a:endParaRPr lang="en-GB" sz="14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C8AFB3-ACE4-4EB8-AA69-BECA28FFCC74}"/>
              </a:ext>
            </a:extLst>
          </p:cNvPr>
          <p:cNvSpPr txBox="1"/>
          <p:nvPr/>
        </p:nvSpPr>
        <p:spPr>
          <a:xfrm>
            <a:off x="7059046" y="3094963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y</a:t>
            </a:r>
            <a:r>
              <a:rPr lang="en-GB" sz="1400" baseline="-25000" dirty="0">
                <a:solidFill>
                  <a:srgbClr val="00B050"/>
                </a:solidFill>
              </a:rPr>
              <a:t>9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E51E22-D562-4B98-9363-F329F301C3CA}"/>
              </a:ext>
            </a:extLst>
          </p:cNvPr>
          <p:cNvSpPr txBox="1"/>
          <p:nvPr/>
        </p:nvSpPr>
        <p:spPr>
          <a:xfrm>
            <a:off x="6403464" y="3147484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Actual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1EB35B-0B40-4185-A055-3152E65D58BB}"/>
              </a:ext>
            </a:extLst>
          </p:cNvPr>
          <p:cNvSpPr txBox="1"/>
          <p:nvPr/>
        </p:nvSpPr>
        <p:spPr>
          <a:xfrm>
            <a:off x="6370279" y="2146091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0E9275-E754-43E1-BA91-57BE5E049EE5}"/>
              </a:ext>
            </a:extLst>
          </p:cNvPr>
          <p:cNvSpPr txBox="1"/>
          <p:nvPr/>
        </p:nvSpPr>
        <p:spPr>
          <a:xfrm>
            <a:off x="9840286" y="423270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x</a:t>
            </a:r>
            <a:r>
              <a:rPr lang="en-GB" sz="1400" baseline="-25000" dirty="0">
                <a:solidFill>
                  <a:srgbClr val="FF0000"/>
                </a:solidFill>
              </a:rPr>
              <a:t>9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38B3C3-C3F0-49E0-BED0-91D2DDBD081F}"/>
              </a:ext>
            </a:extLst>
          </p:cNvPr>
          <p:cNvSpPr txBox="1"/>
          <p:nvPr/>
        </p:nvSpPr>
        <p:spPr>
          <a:xfrm>
            <a:off x="785419" y="4628335"/>
            <a:ext cx="61575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Total Error = </a:t>
            </a:r>
          </a:p>
          <a:p>
            <a:r>
              <a:rPr lang="en-GB" dirty="0"/>
              <a:t>	e = e1+e2+e3+…+e9</a:t>
            </a:r>
          </a:p>
          <a:p>
            <a:endParaRPr lang="en-GB" dirty="0"/>
          </a:p>
          <a:p>
            <a:r>
              <a:rPr lang="en-GB" dirty="0"/>
              <a:t>	e = (y</a:t>
            </a:r>
            <a:r>
              <a:rPr lang="en-GB" baseline="-25000" dirty="0"/>
              <a:t>1-</a:t>
            </a:r>
            <a:r>
              <a:rPr lang="en-GB" dirty="0"/>
              <a:t> y</a:t>
            </a:r>
            <a:r>
              <a:rPr lang="en-GB" baseline="30000" dirty="0"/>
              <a:t>^</a:t>
            </a:r>
            <a:r>
              <a:rPr lang="en-GB" baseline="-25000" dirty="0"/>
              <a:t>1</a:t>
            </a:r>
            <a:r>
              <a:rPr lang="en-GB" dirty="0"/>
              <a:t>) + (y</a:t>
            </a:r>
            <a:r>
              <a:rPr lang="en-GB" baseline="-25000" dirty="0"/>
              <a:t>2-</a:t>
            </a:r>
            <a:r>
              <a:rPr lang="en-GB" dirty="0"/>
              <a:t> y</a:t>
            </a:r>
            <a:r>
              <a:rPr lang="en-GB" baseline="30000" dirty="0"/>
              <a:t>^</a:t>
            </a:r>
            <a:r>
              <a:rPr lang="en-GB" baseline="-25000" dirty="0"/>
              <a:t>2</a:t>
            </a:r>
            <a:r>
              <a:rPr lang="en-GB" dirty="0"/>
              <a:t>) + (y</a:t>
            </a:r>
            <a:r>
              <a:rPr lang="en-GB" baseline="-25000" dirty="0"/>
              <a:t>3-</a:t>
            </a:r>
            <a:r>
              <a:rPr lang="en-GB" dirty="0"/>
              <a:t> y</a:t>
            </a:r>
            <a:r>
              <a:rPr lang="en-GB" baseline="30000" dirty="0"/>
              <a:t>^</a:t>
            </a:r>
            <a:r>
              <a:rPr lang="en-GB" baseline="-25000" dirty="0"/>
              <a:t>3</a:t>
            </a:r>
            <a:r>
              <a:rPr lang="en-GB" dirty="0"/>
              <a:t>) +… + (y</a:t>
            </a:r>
            <a:r>
              <a:rPr lang="en-GB" baseline="-25000" dirty="0"/>
              <a:t>9-</a:t>
            </a:r>
            <a:r>
              <a:rPr lang="en-GB" dirty="0"/>
              <a:t> y</a:t>
            </a:r>
            <a:r>
              <a:rPr lang="en-GB" baseline="30000" dirty="0"/>
              <a:t>^</a:t>
            </a:r>
            <a:r>
              <a:rPr lang="en-GB" baseline="-25000" dirty="0"/>
              <a:t>9</a:t>
            </a:r>
            <a:r>
              <a:rPr lang="en-GB" dirty="0"/>
              <a:t>)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5F12E83-4DFD-4458-8DFD-5A76ECA8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63" y="1106153"/>
            <a:ext cx="1514475" cy="457200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984AB07-AE51-4B21-A20D-151B287D2445}"/>
              </a:ext>
            </a:extLst>
          </p:cNvPr>
          <p:cNvSpPr txBox="1"/>
          <p:nvPr/>
        </p:nvSpPr>
        <p:spPr>
          <a:xfrm>
            <a:off x="597049" y="1162775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Model: 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C391039A-90DF-4A0D-A4FB-9C050DB4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036" y="5865558"/>
            <a:ext cx="20955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03E99-333F-49C6-B0A5-7B373B61C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074" y="1566065"/>
            <a:ext cx="36861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283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23182</TotalTime>
  <Words>1322</Words>
  <Application>Microsoft Office PowerPoint</Application>
  <PresentationFormat>Widescreen</PresentationFormat>
  <Paragraphs>305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Avenir Next LT Pro</vt:lpstr>
      <vt:lpstr>Calibri</vt:lpstr>
      <vt:lpstr>Calibri Light</vt:lpstr>
      <vt:lpstr>charter</vt:lpstr>
      <vt:lpstr>Tw Cen MT</vt:lpstr>
      <vt:lpstr>ShapesVTI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 Mohammed</cp:lastModifiedBy>
  <cp:revision>276</cp:revision>
  <dcterms:created xsi:type="dcterms:W3CDTF">2020-08-05T10:43:54Z</dcterms:created>
  <dcterms:modified xsi:type="dcterms:W3CDTF">2020-11-25T15:50:17Z</dcterms:modified>
</cp:coreProperties>
</file>